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493" r:id="rId2"/>
    <p:sldId id="259" r:id="rId3"/>
    <p:sldId id="260" r:id="rId4"/>
    <p:sldId id="559" r:id="rId5"/>
    <p:sldId id="560" r:id="rId6"/>
    <p:sldId id="573" r:id="rId7"/>
    <p:sldId id="590" r:id="rId8"/>
    <p:sldId id="262" r:id="rId9"/>
    <p:sldId id="575" r:id="rId10"/>
    <p:sldId id="264" r:id="rId11"/>
    <p:sldId id="595" r:id="rId12"/>
    <p:sldId id="561" r:id="rId13"/>
    <p:sldId id="562" r:id="rId14"/>
    <p:sldId id="563" r:id="rId15"/>
    <p:sldId id="564" r:id="rId16"/>
    <p:sldId id="565" r:id="rId17"/>
    <p:sldId id="567" r:id="rId18"/>
    <p:sldId id="566" r:id="rId19"/>
    <p:sldId id="594" r:id="rId20"/>
    <p:sldId id="569" r:id="rId21"/>
    <p:sldId id="570" r:id="rId22"/>
    <p:sldId id="571" r:id="rId23"/>
    <p:sldId id="275" r:id="rId24"/>
    <p:sldId id="276" r:id="rId25"/>
    <p:sldId id="572" r:id="rId26"/>
    <p:sldId id="589" r:id="rId27"/>
    <p:sldId id="593" r:id="rId28"/>
    <p:sldId id="591" r:id="rId29"/>
    <p:sldId id="592" r:id="rId30"/>
    <p:sldId id="600" r:id="rId31"/>
    <p:sldId id="576" r:id="rId32"/>
    <p:sldId id="577" r:id="rId33"/>
    <p:sldId id="578" r:id="rId34"/>
    <p:sldId id="579" r:id="rId35"/>
    <p:sldId id="583" r:id="rId36"/>
    <p:sldId id="584" r:id="rId37"/>
    <p:sldId id="582" r:id="rId38"/>
    <p:sldId id="581" r:id="rId39"/>
    <p:sldId id="580" r:id="rId40"/>
    <p:sldId id="585" r:id="rId41"/>
    <p:sldId id="586" r:id="rId42"/>
    <p:sldId id="597" r:id="rId43"/>
    <p:sldId id="587" r:id="rId44"/>
    <p:sldId id="588" r:id="rId45"/>
    <p:sldId id="490" r:id="rId46"/>
    <p:sldId id="536" r:id="rId47"/>
    <p:sldId id="598" r:id="rId48"/>
    <p:sldId id="599" r:id="rId49"/>
    <p:sldId id="596" r:id="rId50"/>
  </p:sldIdLst>
  <p:sldSz cx="9144000" cy="6858000" type="screen4x3"/>
  <p:notesSz cx="6858000" cy="9945688"/>
  <p:custDataLst>
    <p:tags r:id="rId5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6628223-A417-461F-954F-76BE9AB5669D}">
          <p14:sldIdLst>
            <p14:sldId id="493"/>
            <p14:sldId id="259"/>
            <p14:sldId id="260"/>
            <p14:sldId id="559"/>
            <p14:sldId id="560"/>
            <p14:sldId id="573"/>
            <p14:sldId id="590"/>
            <p14:sldId id="262"/>
            <p14:sldId id="575"/>
            <p14:sldId id="264"/>
            <p14:sldId id="595"/>
            <p14:sldId id="561"/>
            <p14:sldId id="562"/>
            <p14:sldId id="563"/>
            <p14:sldId id="564"/>
            <p14:sldId id="565"/>
            <p14:sldId id="567"/>
            <p14:sldId id="566"/>
            <p14:sldId id="594"/>
            <p14:sldId id="569"/>
            <p14:sldId id="570"/>
            <p14:sldId id="571"/>
            <p14:sldId id="275"/>
            <p14:sldId id="276"/>
            <p14:sldId id="572"/>
            <p14:sldId id="589"/>
            <p14:sldId id="593"/>
            <p14:sldId id="591"/>
            <p14:sldId id="592"/>
            <p14:sldId id="600"/>
            <p14:sldId id="576"/>
            <p14:sldId id="577"/>
            <p14:sldId id="578"/>
            <p14:sldId id="579"/>
            <p14:sldId id="583"/>
            <p14:sldId id="584"/>
            <p14:sldId id="582"/>
            <p14:sldId id="581"/>
            <p14:sldId id="580"/>
            <p14:sldId id="585"/>
            <p14:sldId id="586"/>
            <p14:sldId id="597"/>
            <p14:sldId id="587"/>
            <p14:sldId id="588"/>
            <p14:sldId id="490"/>
            <p14:sldId id="536"/>
            <p14:sldId id="598"/>
            <p14:sldId id="599"/>
            <p14:sldId id="596"/>
          </p14:sldIdLst>
        </p14:section>
        <p14:section name="Раздел без заголовка" id="{4026D364-6701-444E-B200-1BA11BD048E2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лене" initials="Е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7" autoAdjust="0"/>
    <p:restoredTop sz="94660"/>
  </p:normalViewPr>
  <p:slideViewPr>
    <p:cSldViewPr>
      <p:cViewPr>
        <p:scale>
          <a:sx n="81" d="100"/>
          <a:sy n="81" d="100"/>
        </p:scale>
        <p:origin x="-870" y="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3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 lang="ru-RU"/>
            </a:pPr>
            <a:r>
              <a:rPr lang="ru-RU" sz="4000" dirty="0" err="1">
                <a:solidFill>
                  <a:srgbClr val="FF0000"/>
                </a:solidFill>
              </a:rPr>
              <a:t>Шкільна</a:t>
            </a:r>
            <a:r>
              <a:rPr lang="ru-RU" sz="4000" dirty="0">
                <a:solidFill>
                  <a:srgbClr val="FF0000"/>
                </a:solidFill>
              </a:rPr>
              <a:t> </a:t>
            </a:r>
            <a:r>
              <a:rPr lang="ru-RU" sz="4000" dirty="0" smtClean="0">
                <a:solidFill>
                  <a:srgbClr val="FF0000"/>
                </a:solidFill>
              </a:rPr>
              <a:t>мережа </a:t>
            </a:r>
            <a:endParaRPr lang="ru-RU" sz="4000" dirty="0">
              <a:solidFill>
                <a:srgbClr val="FF0000"/>
              </a:solidFill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457418147527196E-2"/>
          <c:y val="0.17382890441095689"/>
          <c:w val="0.72626277209670698"/>
          <c:h val="0.463146726912300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Кількість учнів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ru-RU" sz="1050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Лист1!$B$1:$H$1</c:f>
              <c:strCache>
                <c:ptCount val="6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  <c:pt idx="3">
                  <c:v>2023-2024</c:v>
                </c:pt>
                <c:pt idx="4">
                  <c:v>2024-2025</c:v>
                </c:pt>
                <c:pt idx="5">
                  <c:v>2025-2026</c:v>
                </c:pt>
              </c:strCache>
            </c:strRef>
          </c:cat>
          <c:val>
            <c:numRef>
              <c:f>Лист1!$B$2:$H$2</c:f>
              <c:numCache>
                <c:formatCode>General</c:formatCode>
                <c:ptCount val="6"/>
                <c:pt idx="0">
                  <c:v>26</c:v>
                </c:pt>
                <c:pt idx="1">
                  <c:v>10</c:v>
                </c:pt>
                <c:pt idx="2">
                  <c:v>6</c:v>
                </c:pt>
                <c:pt idx="3">
                  <c:v>8</c:v>
                </c:pt>
                <c:pt idx="4">
                  <c:v>8</c:v>
                </c:pt>
                <c:pt idx="5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2D-46A6-B1F2-8A43D23E3F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5694208"/>
        <c:axId val="135695744"/>
        <c:axId val="0"/>
      </c:bar3DChart>
      <c:catAx>
        <c:axId val="1356942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ru-RU"/>
            </a:pPr>
            <a:endParaRPr lang="uk-UA"/>
          </a:p>
        </c:txPr>
        <c:crossAx val="135695744"/>
        <c:crosses val="autoZero"/>
        <c:auto val="1"/>
        <c:lblAlgn val="ctr"/>
        <c:lblOffset val="100"/>
        <c:noMultiLvlLbl val="0"/>
      </c:catAx>
      <c:valAx>
        <c:axId val="1356957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ru-RU"/>
            </a:pPr>
            <a:endParaRPr lang="uk-UA"/>
          </a:p>
        </c:txPr>
        <c:crossAx val="13569420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lang="ru-RU"/>
          </a:pPr>
          <a:endParaRPr lang="uk-UA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 lang="ru-RU"/>
            </a:pPr>
            <a:r>
              <a:rPr lang="ru-RU" sz="4000" dirty="0" err="1" smtClean="0">
                <a:solidFill>
                  <a:srgbClr val="FF0000"/>
                </a:solidFill>
              </a:rPr>
              <a:t>Дошкільна</a:t>
            </a:r>
            <a:r>
              <a:rPr lang="ru-RU" sz="4000" dirty="0" smtClean="0">
                <a:solidFill>
                  <a:srgbClr val="FF0000"/>
                </a:solidFill>
              </a:rPr>
              <a:t> мережа </a:t>
            </a:r>
            <a:endParaRPr lang="ru-RU" sz="4000" dirty="0">
              <a:solidFill>
                <a:srgbClr val="FF0000"/>
              </a:solidFill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457418147527196E-2"/>
          <c:y val="0.17382890441095689"/>
          <c:w val="0.72626277209670698"/>
          <c:h val="0.463146726912300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Кількість учнів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ru-RU" sz="1050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Лист1!$B$1:$H$1</c:f>
              <c:strCache>
                <c:ptCount val="6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  <c:pt idx="3">
                  <c:v>2023-2024</c:v>
                </c:pt>
                <c:pt idx="4">
                  <c:v>2024-2025</c:v>
                </c:pt>
                <c:pt idx="5">
                  <c:v>2025-2026</c:v>
                </c:pt>
              </c:strCache>
            </c:strRef>
          </c:cat>
          <c:val>
            <c:numRef>
              <c:f>Лист1!$B$2:$H$2</c:f>
              <c:numCache>
                <c:formatCode>General</c:formatCode>
                <c:ptCount val="6"/>
                <c:pt idx="0">
                  <c:v>11</c:v>
                </c:pt>
                <c:pt idx="1">
                  <c:v>10</c:v>
                </c:pt>
                <c:pt idx="2">
                  <c:v>13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2D-46A6-B1F2-8A43D23E3F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6193024"/>
        <c:axId val="166194560"/>
        <c:axId val="0"/>
      </c:bar3DChart>
      <c:catAx>
        <c:axId val="1661930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ru-RU"/>
            </a:pPr>
            <a:endParaRPr lang="uk-UA"/>
          </a:p>
        </c:txPr>
        <c:crossAx val="166194560"/>
        <c:crosses val="autoZero"/>
        <c:auto val="1"/>
        <c:lblAlgn val="ctr"/>
        <c:lblOffset val="100"/>
        <c:noMultiLvlLbl val="0"/>
      </c:catAx>
      <c:valAx>
        <c:axId val="16619456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ru-RU"/>
            </a:pPr>
            <a:endParaRPr lang="uk-UA"/>
          </a:p>
        </c:txPr>
        <c:crossAx val="16619302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lang="ru-RU"/>
          </a:pPr>
          <a:endParaRPr lang="uk-UA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538615485564304"/>
          <c:y val="0.12279109251968502"/>
          <c:w val="0.69445242782152228"/>
          <c:h val="0.524912893700787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школа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4"/>
                <c:pt idx="0">
                  <c:v>багатодітні</c:v>
                </c:pt>
                <c:pt idx="1">
                  <c:v>малозабезпечені</c:v>
                </c:pt>
                <c:pt idx="2">
                  <c:v>внутрішньо переміщені</c:v>
                </c:pt>
                <c:pt idx="3">
                  <c:v>учасників війни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</c:v>
                </c:pt>
                <c:pt idx="1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садочок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4"/>
                <c:pt idx="0">
                  <c:v>багатодітні</c:v>
                </c:pt>
                <c:pt idx="1">
                  <c:v>малозабезпечені</c:v>
                </c:pt>
                <c:pt idx="2">
                  <c:v>внутрішньо переміщені</c:v>
                </c:pt>
                <c:pt idx="3">
                  <c:v>учасників війни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6</c:v>
                </c:pt>
                <c:pt idx="1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6270848"/>
        <c:axId val="166272384"/>
      </c:barChart>
      <c:catAx>
        <c:axId val="166270848"/>
        <c:scaling>
          <c:orientation val="minMax"/>
        </c:scaling>
        <c:delete val="0"/>
        <c:axPos val="b"/>
        <c:majorTickMark val="out"/>
        <c:minorTickMark val="none"/>
        <c:tickLblPos val="nextTo"/>
        <c:crossAx val="166272384"/>
        <c:crosses val="autoZero"/>
        <c:auto val="1"/>
        <c:lblAlgn val="ctr"/>
        <c:lblOffset val="100"/>
        <c:noMultiLvlLbl val="0"/>
      </c:catAx>
      <c:valAx>
        <c:axId val="1662723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62708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561351706036746E-2"/>
          <c:y val="2.6352504072659721E-2"/>
          <c:w val="0.71949420384951879"/>
          <c:h val="0.844069007719755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Учитель-методист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A6A-4775-85FE-419D806C9B1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старший учитель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A6A-4775-85FE-419D806C9B1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Вища категорія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І категорія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 formatCode="0%">
                  <c:v>0.5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ІІ категорія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Лист1!$F$2:$F$6</c:f>
              <c:numCache>
                <c:formatCode>General</c:formatCode>
                <c:ptCount val="5"/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Спеціаліст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Лист1!$G$2:$G$6</c:f>
              <c:numCache>
                <c:formatCode>General</c:formatCode>
                <c:ptCount val="5"/>
                <c:pt idx="0" formatCode="0%">
                  <c:v>0.17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молодший спеціаліст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Лист1!$H$2:$H$6</c:f>
              <c:numCache>
                <c:formatCode>General</c:formatCode>
                <c:ptCount val="5"/>
                <c:pt idx="0" formatCode="0%">
                  <c:v>0.33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67393920"/>
        <c:axId val="167412096"/>
      </c:barChart>
      <c:catAx>
        <c:axId val="167393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67412096"/>
        <c:crosses val="autoZero"/>
        <c:auto val="1"/>
        <c:lblAlgn val="ctr"/>
        <c:lblOffset val="100"/>
        <c:noMultiLvlLbl val="0"/>
      </c:catAx>
      <c:valAx>
        <c:axId val="167412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67393920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dirty="0" smtClean="0"/>
              <a:t>2022-2023</a:t>
            </a:r>
            <a:endParaRPr lang="uk-UA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2021-2022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EF5-4FBD-9735-889378A7AF0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EF5-4FBD-9735-889378A7AF0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EF5-4FBD-9735-889378A7AF0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EF5-4FBD-9735-889378A7AF0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EF5-4FBD-9735-889378A7AF0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до 30 років</c:v>
                </c:pt>
                <c:pt idx="1">
                  <c:v>31-40 років</c:v>
                </c:pt>
                <c:pt idx="2">
                  <c:v>41-50 років</c:v>
                </c:pt>
                <c:pt idx="3">
                  <c:v>51-60 років</c:v>
                </c:pt>
                <c:pt idx="4">
                  <c:v>61 і більше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 formatCode="0%">
                  <c:v>0.5</c:v>
                </c:pt>
                <c:pt idx="1">
                  <c:v>0.32300000000000001</c:v>
                </c:pt>
                <c:pt idx="3">
                  <c:v>0.16700000000000001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EF5-4FBD-9735-889378A7AF0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07BAB-0E1C-406F-96FC-4E0CE7AA2CB7}" type="datetimeFigureOut">
              <a:rPr lang="uk-UA" smtClean="0"/>
              <a:pPr/>
              <a:t>07.06.2023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F552D-8243-4340-8FB5-1584AB505E5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0546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://presentation-creation.ru/powerpoint-templates.html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38407-C38D-4933-A07F-6568BF04E89C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A3B9-1CE3-49BA-A121-E2D4E63AD7E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937418" y="6488668"/>
            <a:ext cx="3206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2"/>
              </a:rPr>
              <a:t>http://presentation-creation.ru/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048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38407-C38D-4933-A07F-6568BF04E89C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A3B9-1CE3-49BA-A121-E2D4E63AD7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332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38407-C38D-4933-A07F-6568BF04E89C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A3B9-1CE3-49BA-A121-E2D4E63AD7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233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38407-C38D-4933-A07F-6568BF04E89C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A3B9-1CE3-49BA-A121-E2D4E63AD7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955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38407-C38D-4933-A07F-6568BF04E89C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A3B9-1CE3-49BA-A121-E2D4E63AD7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144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38407-C38D-4933-A07F-6568BF04E89C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A3B9-1CE3-49BA-A121-E2D4E63AD7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099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38407-C38D-4933-A07F-6568BF04E89C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A3B9-1CE3-49BA-A121-E2D4E63AD7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888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38407-C38D-4933-A07F-6568BF04E89C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A3B9-1CE3-49BA-A121-E2D4E63AD7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645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38407-C38D-4933-A07F-6568BF04E89C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A3B9-1CE3-49BA-A121-E2D4E63AD7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315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38407-C38D-4933-A07F-6568BF04E89C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A3B9-1CE3-49BA-A121-E2D4E63AD7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418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38407-C38D-4933-A07F-6568BF04E89C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A3B9-1CE3-49BA-A121-E2D4E63AD7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506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38407-C38D-4933-A07F-6568BF04E89C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A3B9-1CE3-49BA-A121-E2D4E63AD7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78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zakon2.rada.gov.ua/laws/show/651-14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764704"/>
            <a:ext cx="9093441" cy="1440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Дібровська початкова школа </a:t>
            </a:r>
          </a:p>
          <a:p>
            <a:pPr marL="0" indent="0" algn="ctr">
              <a:buNone/>
            </a:pPr>
            <a:r>
              <a:rPr lang="uk-UA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Белзької  </a:t>
            </a:r>
            <a:r>
              <a:rPr lang="uk-UA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міської ради </a:t>
            </a:r>
            <a:r>
              <a:rPr lang="uk-UA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Львівської </a:t>
            </a:r>
            <a:r>
              <a:rPr lang="uk-UA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області</a:t>
            </a:r>
          </a:p>
        </p:txBody>
      </p:sp>
      <p:pic>
        <p:nvPicPr>
          <p:cNvPr id="5" name="Picture 2" descr="C:\Users\Діброва школа\Desktop\IMG_20230526_1001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6"/>
          <a:stretch/>
        </p:blipFill>
        <p:spPr bwMode="auto">
          <a:xfrm>
            <a:off x="1259632" y="2564904"/>
            <a:ext cx="6149518" cy="369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446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uk-UA" dirty="0">
                <a:effectLst/>
                <a:latin typeface="Times New Roman" pitchFamily="18" charset="0"/>
                <a:cs typeface="Times New Roman" pitchFamily="18" charset="0"/>
              </a:rPr>
              <a:t>Індивідуальне та інклюзивне навчання</a:t>
            </a:r>
            <a:endParaRPr lang="ru-RU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0397538"/>
              </p:ext>
            </p:extLst>
          </p:nvPr>
        </p:nvGraphicFramePr>
        <p:xfrm>
          <a:off x="475488" y="1628800"/>
          <a:ext cx="8344985" cy="2463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69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837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710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7107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7107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7107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40756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1-4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класи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2020-2021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2021-2022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1" marR="9143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2022-2023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1" marR="914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2023-2024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1" marR="914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2024-2025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1" marR="914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0756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класи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1" marR="914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1" marR="9143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31" marR="9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1" marR="9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1" marR="9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0756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Індивідуальне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навчання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1" marR="914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1" marR="9143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1431" marR="9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1" marR="9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1" marR="9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92285">
                <a:tc>
                  <a:txBody>
                    <a:bodyPr/>
                    <a:lstStyle/>
                    <a:p>
                      <a:r>
                        <a:rPr lang="uk-UA" dirty="0">
                          <a:latin typeface="Times New Roman" pitchFamily="18" charset="0"/>
                          <a:cs typeface="Times New Roman" pitchFamily="18" charset="0"/>
                        </a:rPr>
                        <a:t>Інклюзивні класи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немає</a:t>
                      </a:r>
                      <a:endParaRPr lang="uk-UA" dirty="0"/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немає</a:t>
                      </a:r>
                    </a:p>
                    <a:p>
                      <a:endParaRPr lang="uk-UA" dirty="0"/>
                    </a:p>
                  </a:txBody>
                  <a:tcPr marL="91431" marR="9143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немає</a:t>
                      </a:r>
                    </a:p>
                    <a:p>
                      <a:endParaRPr lang="uk-UA" dirty="0"/>
                    </a:p>
                  </a:txBody>
                  <a:tcPr marL="91431" marR="9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91431" marR="9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91431" marR="9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78850" name="Picture 2" descr="ÐÐ°ÑÑÐ¸Ð½ÐºÐ¸ Ð¿Ð¾ Ð·Ð°Ð¿ÑÐ¾ÑÑ ÑÐ½ÐºÐ»ÑÐ·Ð¸Ð²Ð½Ð° Ð¾ÑÐ²ÑÑÐ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5" y="4941168"/>
            <a:ext cx="4714875" cy="1916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44015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dirty="0"/>
              <a:t>Д</a:t>
            </a:r>
            <a:r>
              <a:rPr lang="uk-UA" dirty="0"/>
              <a:t>іти пільгових категорій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971550" y="10525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 altLang="uk-UA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55576" y="1844824"/>
            <a:ext cx="144906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875295991"/>
              </p:ext>
            </p:extLst>
          </p:nvPr>
        </p:nvGraphicFramePr>
        <p:xfrm>
          <a:off x="1475656" y="170080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76514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37713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188641"/>
            <a:ext cx="4788024" cy="25202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 algn="ctr">
              <a:spcBef>
                <a:spcPts val="0"/>
              </a:spcBef>
              <a:buNone/>
            </a:pPr>
            <a:endParaRPr lang="uk-UA" sz="1800" b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uk-UA" sz="1800" b="1" dirty="0">
              <a:solidFill>
                <a:srgbClr val="C00000"/>
              </a:solidFill>
              <a:latin typeface="Constantia" pitchFamily="18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uk-UA" sz="1800" b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uk-UA" sz="1800" b="1" dirty="0">
              <a:solidFill>
                <a:srgbClr val="C00000"/>
              </a:solidFill>
              <a:latin typeface="Constantia" pitchFamily="18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uk-UA" sz="1800" b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uk-UA" sz="1800" b="1" dirty="0">
              <a:solidFill>
                <a:srgbClr val="C00000"/>
              </a:solidFill>
              <a:latin typeface="Constantia" pitchFamily="18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uk-UA" sz="1800" b="1" dirty="0" smtClean="0">
                <a:solidFill>
                  <a:srgbClr val="C00000"/>
                </a:solidFill>
                <a:latin typeface="Constantia" pitchFamily="18" charset="0"/>
              </a:rPr>
              <a:t>Умови </a:t>
            </a:r>
            <a:r>
              <a:rPr lang="uk-UA" sz="1800" b="1" dirty="0">
                <a:solidFill>
                  <a:srgbClr val="C00000"/>
                </a:solidFill>
                <a:latin typeface="Constantia" pitchFamily="18" charset="0"/>
              </a:rPr>
              <a:t>доступності закладу для навчання осіб з ООП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uk-UA" sz="1600" b="1" dirty="0">
                <a:solidFill>
                  <a:prstClr val="black"/>
                </a:solidFill>
                <a:latin typeface="Constantia" pitchFamily="18" charset="0"/>
              </a:rPr>
              <a:t>  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uk-UA" sz="1600" b="1" dirty="0">
                <a:solidFill>
                  <a:prstClr val="black"/>
                </a:solidFill>
                <a:latin typeface="Constantia" pitchFamily="18" charset="0"/>
              </a:rPr>
              <a:t>Відповідно до статті 20 Закону України «Про освіту» заклад освіти за потреби утворює інклюзивні класи для навчання осіб з особливими освітніми потребами.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uk-UA" sz="1600" b="1" dirty="0">
                <a:solidFill>
                  <a:prstClr val="black"/>
                </a:solidFill>
                <a:latin typeface="Constantia" pitchFamily="18" charset="0"/>
              </a:rPr>
              <a:t> 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uk-UA" sz="1600" b="1" dirty="0">
                <a:solidFill>
                  <a:prstClr val="black"/>
                </a:solidFill>
                <a:latin typeface="Constantia" pitchFamily="18" charset="0"/>
              </a:rPr>
              <a:t>У разі звернення особи з особливими освітніми потребами або її батьків такий клас утворюється в обов’язковому порядку.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uk-UA" sz="1600" b="1" dirty="0">
                <a:solidFill>
                  <a:prstClr val="black"/>
                </a:solidFill>
                <a:latin typeface="Constantia" pitchFamily="18" charset="0"/>
              </a:rPr>
              <a:t> 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uk-UA" sz="1600" b="1" dirty="0">
                <a:solidFill>
                  <a:prstClr val="black"/>
                </a:solidFill>
                <a:latin typeface="Constantia" pitchFamily="18" charset="0"/>
              </a:rPr>
              <a:t>Заклад освіти з інклюзивними класами створює умови для навчання осіб з особливими освітніми потребами відповідно до індивідуальної програми розвитку та з урахуванням їхніх індивідуальних потреб і можливостей.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uk-UA" sz="1600" b="1" dirty="0">
                <a:solidFill>
                  <a:prstClr val="black"/>
                </a:solidFill>
                <a:latin typeface="Constantia" pitchFamily="18" charset="0"/>
              </a:rPr>
              <a:t> </a:t>
            </a:r>
          </a:p>
          <a:p>
            <a:endParaRPr lang="uk-UA" dirty="0"/>
          </a:p>
        </p:txBody>
      </p:sp>
      <p:pic>
        <p:nvPicPr>
          <p:cNvPr id="5" name="Рисунок 4" descr="to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1"/>
            <a:ext cx="4032448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31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69510e7532496f14ee346be816e81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3"/>
            <a:ext cx="2340000" cy="200771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483768" y="116634"/>
            <a:ext cx="6552728" cy="6009530"/>
          </a:xfrm>
        </p:spPr>
        <p:txBody>
          <a:bodyPr>
            <a:normAutofit fontScale="92500" lnSpcReduction="20000"/>
          </a:bodyPr>
          <a:lstStyle/>
          <a:p>
            <a:pPr marL="0" lvl="0" indent="0" algn="just">
              <a:spcBef>
                <a:spcPts val="0"/>
              </a:spcBef>
              <a:buNone/>
            </a:pPr>
            <a:endParaRPr lang="ru-RU" sz="1800" b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marL="0" lvl="0" indent="0" algn="just">
              <a:spcBef>
                <a:spcPts val="0"/>
              </a:spcBef>
              <a:buNone/>
            </a:pPr>
            <a:endParaRPr lang="ru-RU" sz="1800" b="1" dirty="0">
              <a:solidFill>
                <a:srgbClr val="C00000"/>
              </a:solidFill>
              <a:latin typeface="Constantia" pitchFamily="18" charset="0"/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Constantia" pitchFamily="18" charset="0"/>
              </a:rPr>
              <a:t>                                       І</a:t>
            </a:r>
            <a:r>
              <a:rPr lang="ru-RU" sz="1800" b="1" dirty="0">
                <a:solidFill>
                  <a:srgbClr val="C00000"/>
                </a:solidFill>
                <a:latin typeface="Constantia" pitchFamily="18" charset="0"/>
              </a:rPr>
              <a:t>. ЗАГАЛЬНІ     ПРАВИЛА  ПОВЕДІНКИ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 </a:t>
            </a:r>
            <a:r>
              <a:rPr lang="ru-RU" sz="1600" dirty="0" smtClean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1. Правила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поведінки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учнів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базуються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на законах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України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, постановах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Міністерства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освіти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 та науки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України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,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органів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місцевого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самоврядування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. </a:t>
            </a:r>
            <a:r>
              <a:rPr lang="ru-RU" sz="1600" dirty="0" smtClean="0">
                <a:solidFill>
                  <a:prstClr val="black"/>
                </a:solidFill>
                <a:latin typeface="Constantia" pitchFamily="18" charset="0"/>
              </a:rPr>
              <a:t>Статуту </a:t>
            </a:r>
            <a:r>
              <a:rPr lang="ru-RU" sz="1800" dirty="0" err="1">
                <a:solidFill>
                  <a:prstClr val="black"/>
                </a:solidFill>
                <a:latin typeface="Constantia" pitchFamily="18" charset="0"/>
              </a:rPr>
              <a:t>шко</a:t>
            </a:r>
            <a:r>
              <a:rPr lang="ru-RU" sz="18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800" dirty="0" smtClean="0">
                <a:solidFill>
                  <a:prstClr val="black"/>
                </a:solidFill>
                <a:latin typeface="Constantia" pitchFamily="18" charset="0"/>
              </a:rPr>
              <a:t>ли              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1800" dirty="0" smtClean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800" dirty="0">
                <a:solidFill>
                  <a:prstClr val="black"/>
                </a:solidFill>
                <a:latin typeface="Constantia" pitchFamily="18" charset="0"/>
              </a:rPr>
              <a:t>2. 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Учень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приходить в школу за 15-20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хвилин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до початку занять,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чистий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і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охайний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займає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своє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робоче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місце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з першим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дзвінком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готує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все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необхідне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навчальне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приладдя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до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майбутнього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уроку.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     </a:t>
            </a:r>
            <a:r>
              <a:rPr lang="ru-RU" sz="1600" dirty="0" smtClean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3. Не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можна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приносити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на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територію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школи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з будь-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якою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метою і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використовувати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будь-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яким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способом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зброю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, в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т.ч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.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ножі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вибухові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вогненебезпечні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речовини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;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спиртні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напої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сигарети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, наркотики і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інші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одурманюючі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засоби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і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отрути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, а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також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токсичні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речовини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і таблетки.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4.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Забороняється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вживання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непристойних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виразів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і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жестів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.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5. Не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можна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без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дозволу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педагогів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(за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узгодженням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з батьками)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йти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зі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школи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та її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території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в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урочний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час.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6. У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разі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пропуску занять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учень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зобов'язаний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пред'явити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класному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керівнику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довідку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або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записку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від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батьків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(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осіб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їх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заміняють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) про причину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відсутності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на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заняттях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. У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разі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пропуску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більше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трьох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днів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учень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зобов'язаний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представити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довідку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з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медичної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установи.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7.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Учень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школи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повинен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проявляти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пошану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до старших,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піклуватися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про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молодших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.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Школярі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поступаються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дорогою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дорослим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старші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-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молодшим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, хлопчики -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дівчаткам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.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8. Поза школою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учні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поводяться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скрізь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і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усюди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так,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щоб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не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принизити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свою честь і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гідність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, не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заплямувати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добре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ім'я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школи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.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9.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Учні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бережуть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майно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школи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акуратно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ставляться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як до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свого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, так і до чужого майна,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дотримуються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чистоти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і порядку на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території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школи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.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10. До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учнів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які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привласнили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чужі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речі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застосовуються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дисциплінарні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стягнення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. У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разі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спричинення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збитку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чужому майну, батьки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учнів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які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заподіяли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збиток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несуть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матеріальну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onstantia" pitchFamily="18" charset="0"/>
              </a:rPr>
              <a:t>відповідальність</a:t>
            </a:r>
            <a:r>
              <a:rPr lang="ru-RU" sz="1600" dirty="0">
                <a:solidFill>
                  <a:prstClr val="black"/>
                </a:solidFill>
                <a:latin typeface="Constantia" pitchFamily="18" charset="0"/>
              </a:rPr>
              <a:t>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76466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920621"/>
            <a:ext cx="84249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11.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Учні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які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знайшли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втрачені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або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забуті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на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їх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думку,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речі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належить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здати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черговому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який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знаходиться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на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першому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поверсі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школи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черговому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вчителю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класному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керівнику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або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шкільній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адміністрації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.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12.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Булінг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є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неприпустимою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формою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поведінки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учнів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у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школі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та за її межами.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13. Не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дозволяється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жувати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гумку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учні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можуть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користуватися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на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урокахгаджетами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лише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для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навчання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.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14.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Учень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зобов'язаний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виконувати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домашні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завдання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в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терміни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встановлені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шкільною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програмою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.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15. На першу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вимогу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вчителя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учень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зобов’язаний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давати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щоденник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.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16.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Учень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повинен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щодня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вести записи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домашніх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завдань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у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щоденнику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.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17.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Приносити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на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заняття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всі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необхідні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підручники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зошити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інструменти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і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письмове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приладдя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98921" y="289679"/>
            <a:ext cx="828092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b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lvl="0" algn="ctr"/>
            <a:endParaRPr lang="ru-RU" b="1" dirty="0">
              <a:solidFill>
                <a:srgbClr val="C00000"/>
              </a:solidFill>
              <a:latin typeface="Constantia" pitchFamily="18" charset="0"/>
            </a:endParaRPr>
          </a:p>
          <a:p>
            <a:pPr lvl="0" algn="ctr"/>
            <a:endParaRPr lang="ru-RU" b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lvl="0" algn="ctr"/>
            <a:endParaRPr lang="ru-RU" b="1" dirty="0">
              <a:solidFill>
                <a:srgbClr val="C00000"/>
              </a:solidFill>
              <a:latin typeface="Constantia" pitchFamily="18" charset="0"/>
            </a:endParaRPr>
          </a:p>
          <a:p>
            <a:pPr lvl="0" algn="ctr"/>
            <a:endParaRPr lang="ru-RU" b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lvl="0" algn="ctr"/>
            <a:endParaRPr lang="ru-RU" b="1" dirty="0">
              <a:solidFill>
                <a:srgbClr val="C00000"/>
              </a:solidFill>
              <a:latin typeface="Constantia" pitchFamily="18" charset="0"/>
            </a:endParaRPr>
          </a:p>
          <a:p>
            <a:pPr lvl="0" algn="ctr"/>
            <a:endParaRPr lang="ru-RU" b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lvl="0" algn="ctr"/>
            <a:endParaRPr lang="ru-RU" b="1" dirty="0">
              <a:solidFill>
                <a:srgbClr val="C00000"/>
              </a:solidFill>
              <a:latin typeface="Constantia" pitchFamily="18" charset="0"/>
            </a:endParaRPr>
          </a:p>
          <a:p>
            <a:pPr lvl="0" algn="ctr"/>
            <a:endParaRPr lang="ru-RU" b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lvl="0" algn="ctr"/>
            <a:endParaRPr lang="ru-RU" b="1" dirty="0">
              <a:solidFill>
                <a:srgbClr val="C00000"/>
              </a:solidFill>
              <a:latin typeface="Constantia" pitchFamily="18" charset="0"/>
            </a:endParaRPr>
          </a:p>
          <a:p>
            <a:pPr lvl="0" algn="ctr"/>
            <a:endParaRPr lang="ru-RU" b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lvl="0" algn="ctr"/>
            <a:endParaRPr lang="ru-RU" b="1" dirty="0">
              <a:solidFill>
                <a:srgbClr val="C00000"/>
              </a:solidFill>
              <a:latin typeface="Constantia" pitchFamily="18" charset="0"/>
            </a:endParaRPr>
          </a:p>
          <a:p>
            <a:pPr lvl="0" algn="ctr"/>
            <a:endParaRPr lang="ru-RU" b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lvl="0" algn="ctr"/>
            <a:r>
              <a:rPr lang="ru-RU" b="1" dirty="0" smtClean="0">
                <a:solidFill>
                  <a:srgbClr val="C00000"/>
                </a:solidFill>
                <a:latin typeface="Constantia" pitchFamily="18" charset="0"/>
              </a:rPr>
              <a:t>ІІ</a:t>
            </a:r>
            <a:r>
              <a:rPr lang="ru-RU" b="1" dirty="0">
                <a:solidFill>
                  <a:srgbClr val="C00000"/>
                </a:solidFill>
                <a:latin typeface="Constantia" pitchFamily="18" charset="0"/>
              </a:rPr>
              <a:t>. ПОВЕДІНКА НА УРОКАХ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1.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Учні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входять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до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класу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за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дзвоником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.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Запізнюватися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на уроки без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поважних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причин заборонено.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2. Коли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вчитель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входить в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клас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учні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встають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вітаючи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вчителя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. Так само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учні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вітають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будь-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якого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дорослого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який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увійшов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до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класу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під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час занять.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3.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Під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час уроку не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можна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ходити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по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класу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без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дозволу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вчителя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голосно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розмовляти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кричати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відволікатися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самому і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відволікати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інших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товаришів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від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занять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розмовами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іграми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і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іншими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справами,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що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не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стосуються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уроку.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4.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Заняття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у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школі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проводяться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за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кабінетною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системою. За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кожним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учнем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у кожному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кабінеті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закріплено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окреме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місце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.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Кожен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учень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відповідає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за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збереження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санітарного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стану та майна на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своєму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робочому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місці</a:t>
            </a:r>
            <a:r>
              <a:rPr lang="ru-RU" sz="1600" b="1" dirty="0" smtClean="0">
                <a:solidFill>
                  <a:prstClr val="black"/>
                </a:solidFill>
                <a:latin typeface="Constantia" pitchFamily="18" charset="0"/>
              </a:rPr>
              <a:t>.</a:t>
            </a:r>
            <a:endParaRPr lang="ru-RU" sz="1600" b="1" dirty="0">
              <a:solidFill>
                <a:prstClr val="black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786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8847"/>
            <a:ext cx="87129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5.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Якщо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під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час занять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учню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необхідно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вийти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з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класу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то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він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повинен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попросити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дозволу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у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вчителя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.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6.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Учень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на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уроці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зобов'язаний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виконувати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всі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вимоги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вчителя</a:t>
            </a:r>
            <a:r>
              <a:rPr lang="ru-RU" sz="1600" b="1" dirty="0" smtClean="0">
                <a:solidFill>
                  <a:prstClr val="black"/>
                </a:solidFill>
                <a:latin typeface="Constantia" pitchFamily="18" charset="0"/>
              </a:rPr>
              <a:t>.</a:t>
            </a:r>
            <a:endParaRPr lang="uk-UA" sz="1600" b="1" dirty="0" smtClean="0">
              <a:solidFill>
                <a:prstClr val="black"/>
              </a:solidFill>
              <a:latin typeface="Constantia" pitchFamily="18" charset="0"/>
            </a:endParaRPr>
          </a:p>
          <a:p>
            <a:pPr lvl="0" algn="just"/>
            <a:r>
              <a:rPr lang="uk-UA" sz="1600" b="1" dirty="0" smtClean="0">
                <a:solidFill>
                  <a:prstClr val="black"/>
                </a:solidFill>
                <a:latin typeface="Constantia" pitchFamily="18" charset="0"/>
              </a:rPr>
              <a:t>Під </a:t>
            </a:r>
            <a:r>
              <a:rPr lang="uk-UA" sz="1600" b="1" dirty="0">
                <a:solidFill>
                  <a:prstClr val="black"/>
                </a:solidFill>
                <a:latin typeface="Constantia" pitchFamily="18" charset="0"/>
              </a:rPr>
              <a:t>час відповіді на запитання вчителя учень повинен відповідати голосно, виразно, зрозуміло.</a:t>
            </a:r>
          </a:p>
          <a:p>
            <a:pPr lvl="0" algn="just"/>
            <a:r>
              <a:rPr lang="uk-UA" sz="1600" b="1" dirty="0">
                <a:solidFill>
                  <a:prstClr val="black"/>
                </a:solidFill>
                <a:latin typeface="Constantia" pitchFamily="18" charset="0"/>
              </a:rPr>
              <a:t>8. Якщо учень хоче поставити питання вчителеві або відповісти на питання вчителя, він піднімає руку.</a:t>
            </a:r>
          </a:p>
          <a:p>
            <a:pPr lvl="0" algn="just"/>
            <a:r>
              <a:rPr lang="uk-UA" sz="1600" b="1" dirty="0">
                <a:solidFill>
                  <a:prstClr val="black"/>
                </a:solidFill>
                <a:latin typeface="Constantia" pitchFamily="18" charset="0"/>
              </a:rPr>
              <a:t>9. На уроці учень має право ставити питання вчителеві, якщо не зрозумів матеріал під час пояснення.</a:t>
            </a:r>
          </a:p>
          <a:p>
            <a:pPr lvl="0" algn="just"/>
            <a:r>
              <a:rPr lang="uk-UA" sz="1600" b="1" dirty="0">
                <a:solidFill>
                  <a:prstClr val="black"/>
                </a:solidFill>
                <a:latin typeface="Constantia" pitchFamily="18" charset="0"/>
              </a:rPr>
              <a:t>10. На уроки фізичної культури учні приходять у спортивній формі та спортивному взутті. Учні, звільнені від занять фізкультурою, обов'язково присутні в залі.</a:t>
            </a:r>
          </a:p>
          <a:p>
            <a:pPr lvl="0" algn="just"/>
            <a:r>
              <a:rPr lang="uk-UA" sz="1600" b="1" dirty="0">
                <a:solidFill>
                  <a:prstClr val="black"/>
                </a:solidFill>
                <a:latin typeface="Constantia" pitchFamily="18" charset="0"/>
              </a:rPr>
              <a:t>11. Дзвінок про закінчення уроку дається для вчителя. Тільки коли вчитель оголосить про закінчення занять, учні мають право покинути клас. При виході вчителя або іншого дорослого з класу учні встають.</a:t>
            </a:r>
          </a:p>
          <a:p>
            <a:pPr lvl="0" algn="just"/>
            <a:r>
              <a:rPr lang="uk-UA" sz="1600" b="1" dirty="0">
                <a:solidFill>
                  <a:prstClr val="black"/>
                </a:solidFill>
                <a:latin typeface="Constantia" pitchFamily="18" charset="0"/>
              </a:rPr>
              <a:t>12. Учень має право в коректній формі обстоювати свій погляд і свої переконання при обговоренні різних спірних питань, які стосуються теми уроку.</a:t>
            </a:r>
          </a:p>
          <a:p>
            <a:pPr lvl="0" algn="just"/>
            <a:r>
              <a:rPr lang="uk-UA" sz="1600" b="1" dirty="0">
                <a:solidFill>
                  <a:prstClr val="black"/>
                </a:solidFill>
                <a:latin typeface="Constantia" pitchFamily="18" charset="0"/>
              </a:rPr>
              <a:t>13. Учні зобов’язані знати і дотримуватися правил техніки безпеки як під час уроків, так і після їх закінчення.</a:t>
            </a:r>
          </a:p>
        </p:txBody>
      </p:sp>
    </p:spTree>
    <p:extLst>
      <p:ext uri="{BB962C8B-B14F-4D97-AF65-F5344CB8AC3E}">
        <p14:creationId xmlns:p14="http://schemas.microsoft.com/office/powerpoint/2010/main" val="356502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843"/>
            <a:ext cx="87849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C00000"/>
                </a:solidFill>
                <a:latin typeface="Constantia" pitchFamily="18" charset="0"/>
              </a:rPr>
              <a:t>ІІІ. ПОВЕДІНКА УЧНІВ ДО ПОЧАТКУ, НА ПЕРЕРВАХ І ПІСЛЯ УРОКІВ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1.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Під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час перерви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учень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зобов'язаний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: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-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підтримувати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чистоту і порядок на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своєму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робочому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місці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;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-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вийти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з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класу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якщо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попросить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вчитель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;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-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учні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на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перервах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знаходяться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на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своєму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поверсі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;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-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підкорятися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вимогам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чергового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вчителя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по поверху;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- при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зустрічі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з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вчителями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батьками,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дорослими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відвідувачами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школи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учні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вітаються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і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звільняють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дорогу;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-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учням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забороняється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входити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до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вчительської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без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дозволу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;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-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забороняється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вживати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непристойні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вирази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і жести,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шуміти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заважати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відпочивати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іншим</a:t>
            </a:r>
            <a:r>
              <a:rPr lang="ru-RU" sz="1600" b="1" dirty="0" smtClean="0">
                <a:solidFill>
                  <a:prstClr val="black"/>
                </a:solidFill>
                <a:latin typeface="Constantia" pitchFamily="18" charset="0"/>
              </a:rPr>
              <a:t>.</a:t>
            </a:r>
          </a:p>
          <a:p>
            <a:pPr lvl="0" algn="just"/>
            <a:endParaRPr lang="ru-RU" sz="1600" b="1" dirty="0">
              <a:solidFill>
                <a:prstClr val="black"/>
              </a:solidFill>
              <a:latin typeface="Constant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-310485"/>
            <a:ext cx="8784976" cy="84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1600" b="1" dirty="0" smtClean="0">
              <a:solidFill>
                <a:prstClr val="black"/>
              </a:solidFill>
              <a:latin typeface="Constantia" pitchFamily="18" charset="0"/>
            </a:endParaRPr>
          </a:p>
          <a:p>
            <a:pPr lvl="0" algn="just"/>
            <a:endParaRPr lang="ru-RU" sz="1600" b="1" dirty="0">
              <a:solidFill>
                <a:prstClr val="black"/>
              </a:solidFill>
              <a:latin typeface="Constantia" pitchFamily="18" charset="0"/>
            </a:endParaRPr>
          </a:p>
          <a:p>
            <a:pPr lvl="0" algn="just"/>
            <a:endParaRPr lang="ru-RU" sz="1600" b="1" dirty="0" smtClean="0">
              <a:solidFill>
                <a:prstClr val="black"/>
              </a:solidFill>
              <a:latin typeface="Constantia" pitchFamily="18" charset="0"/>
            </a:endParaRPr>
          </a:p>
          <a:p>
            <a:pPr lvl="0" algn="just"/>
            <a:endParaRPr lang="ru-RU" sz="1600" b="1" dirty="0">
              <a:solidFill>
                <a:prstClr val="black"/>
              </a:solidFill>
              <a:latin typeface="Constantia" pitchFamily="18" charset="0"/>
            </a:endParaRPr>
          </a:p>
          <a:p>
            <a:pPr lvl="0" algn="just"/>
            <a:endParaRPr lang="ru-RU" sz="1600" b="1" dirty="0">
              <a:solidFill>
                <a:prstClr val="black"/>
              </a:solidFill>
              <a:latin typeface="Constantia" pitchFamily="18" charset="0"/>
            </a:endParaRPr>
          </a:p>
          <a:p>
            <a:pPr lvl="0" algn="just"/>
            <a:endParaRPr lang="ru-RU" sz="1600" b="1" dirty="0" smtClean="0">
              <a:solidFill>
                <a:prstClr val="black"/>
              </a:solidFill>
              <a:latin typeface="Constantia" pitchFamily="18" charset="0"/>
            </a:endParaRPr>
          </a:p>
          <a:p>
            <a:pPr lvl="0" algn="just"/>
            <a:endParaRPr lang="ru-RU" sz="1600" b="1" dirty="0" smtClean="0">
              <a:solidFill>
                <a:prstClr val="black"/>
              </a:solidFill>
              <a:latin typeface="Constantia" pitchFamily="18" charset="0"/>
            </a:endParaRPr>
          </a:p>
          <a:p>
            <a:pPr lvl="0" algn="just"/>
            <a:endParaRPr lang="ru-RU" sz="1600" b="1" dirty="0">
              <a:solidFill>
                <a:prstClr val="black"/>
              </a:solidFill>
              <a:latin typeface="Constantia" pitchFamily="18" charset="0"/>
            </a:endParaRPr>
          </a:p>
          <a:p>
            <a:pPr lvl="0" algn="just"/>
            <a:endParaRPr lang="ru-RU" sz="1600" b="1" dirty="0" smtClean="0">
              <a:solidFill>
                <a:prstClr val="black"/>
              </a:solidFill>
              <a:latin typeface="Constantia" pitchFamily="18" charset="0"/>
            </a:endParaRPr>
          </a:p>
          <a:p>
            <a:pPr lvl="0" algn="just"/>
            <a:endParaRPr lang="ru-RU" sz="1600" b="1" dirty="0">
              <a:solidFill>
                <a:prstClr val="black"/>
              </a:solidFill>
              <a:latin typeface="Constantia" pitchFamily="18" charset="0"/>
            </a:endParaRPr>
          </a:p>
          <a:p>
            <a:pPr lvl="0" algn="just"/>
            <a:endParaRPr lang="ru-RU" sz="1600" b="1" dirty="0" smtClean="0">
              <a:solidFill>
                <a:prstClr val="black"/>
              </a:solidFill>
              <a:latin typeface="Constantia" pitchFamily="18" charset="0"/>
            </a:endParaRPr>
          </a:p>
          <a:p>
            <a:pPr lvl="0" algn="just"/>
            <a:endParaRPr lang="ru-RU" sz="1600" b="1" dirty="0">
              <a:solidFill>
                <a:prstClr val="black"/>
              </a:solidFill>
              <a:latin typeface="Constantia" pitchFamily="18" charset="0"/>
            </a:endParaRPr>
          </a:p>
          <a:p>
            <a:pPr lvl="0" algn="just"/>
            <a:endParaRPr lang="ru-RU" sz="1600" b="1" dirty="0" smtClean="0">
              <a:solidFill>
                <a:prstClr val="black"/>
              </a:solidFill>
              <a:latin typeface="Constantia" pitchFamily="18" charset="0"/>
            </a:endParaRPr>
          </a:p>
          <a:p>
            <a:pPr lvl="0" algn="just"/>
            <a:endParaRPr lang="ru-RU" sz="1600" b="1" dirty="0">
              <a:solidFill>
                <a:prstClr val="black"/>
              </a:solidFill>
              <a:latin typeface="Constantia" pitchFamily="18" charset="0"/>
            </a:endParaRPr>
          </a:p>
          <a:p>
            <a:pPr lvl="0" algn="just"/>
            <a:endParaRPr lang="ru-RU" sz="1600" b="1" dirty="0" smtClean="0">
              <a:solidFill>
                <a:prstClr val="black"/>
              </a:solidFill>
              <a:latin typeface="Constantia" pitchFamily="18" charset="0"/>
            </a:endParaRPr>
          </a:p>
          <a:p>
            <a:pPr lvl="0" algn="just"/>
            <a:endParaRPr lang="ru-RU" sz="1600" b="1" dirty="0">
              <a:solidFill>
                <a:prstClr val="black"/>
              </a:solidFill>
              <a:latin typeface="Constantia" pitchFamily="18" charset="0"/>
            </a:endParaRPr>
          </a:p>
          <a:p>
            <a:pPr lvl="0" algn="just"/>
            <a:endParaRPr lang="ru-RU" sz="1600" b="1" dirty="0" smtClean="0">
              <a:solidFill>
                <a:prstClr val="black"/>
              </a:solidFill>
              <a:latin typeface="Constantia" pitchFamily="18" charset="0"/>
            </a:endParaRPr>
          </a:p>
          <a:p>
            <a:pPr lvl="0" algn="just"/>
            <a:r>
              <a:rPr lang="ru-RU" sz="1600" b="1" dirty="0" smtClean="0">
                <a:solidFill>
                  <a:prstClr val="black"/>
                </a:solidFill>
                <a:latin typeface="Constantia" pitchFamily="18" charset="0"/>
              </a:rPr>
              <a:t>2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. Час перерви —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особистий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час кожного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учня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. Він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може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його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проводити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по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своєму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розумінню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але не повинен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заважати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іншим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.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3.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Під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час перерви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учні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можуть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вільно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пересуватися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по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школі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окрім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тих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місць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де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їм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заборонено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знаходитися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в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цілях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безпеки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(горище,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підвал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кухня).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4.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Під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час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перерв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учням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категорично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забороняється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залишати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шкільну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будівлю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задля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збереження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життя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та здоров’я та з метою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уникнення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випадків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травматизму серед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учнів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.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5.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Під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час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перерв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забороняється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бігати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по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школі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по сходах,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поблизу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віконних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отворів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грати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в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м’яча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у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класі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коридорах та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інших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місцях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не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пристосованих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для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ігор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.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6.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Під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час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перерв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забороняється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штовхати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один одного,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гратися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в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небезпечні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ігри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кидатися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портфелями і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іншими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предметами,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застосовувати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фізичну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силу.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7. У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школі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та на її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території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категорично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забороняється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тютюнопаління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та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вживання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алкогольних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напоїв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.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8. Категорично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забороняється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самовільно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розкривати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вікна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сидіти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на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підвіконнях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.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9. На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перервах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школярі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можуть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звернутися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до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свого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классного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керівника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чергового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вчителя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за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допомогою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якщо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проти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них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здійснюються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протиправні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дії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3656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-310485"/>
            <a:ext cx="828092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. Час перерви —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особистий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час кожного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учня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. Він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може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його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проводити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по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своєму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розумінню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але не повинен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заважати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іншим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.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3.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Під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час перерви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учні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можуть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вільно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пересуватися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по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школі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окрім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тих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місць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де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їм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заборонено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знаходитися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в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цілях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безпеки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(горище,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підвал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кухня).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4.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Під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час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перерв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учням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категорично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забороняється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залишати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шкільну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будівлю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задля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збереження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життя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та здоров’я та з метою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уникнення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випадків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травматизму серед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учнів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.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5.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Під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час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перерв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забороняється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бігати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по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школі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по сходах,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поблизу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віконних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отворів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грати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в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м’яча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у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класі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коридорах та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інших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місцях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не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пристосованих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для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ігор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.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6.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Під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час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перерв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забороняється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штовхати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один одного,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гратися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в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небезпечні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ігри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кидатися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портфелями і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іншими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предметами,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застосовувати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фізичну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силу.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7. У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школі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та на її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території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категорично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забороняється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тютюнопаління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та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вживання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алкогольних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напоїв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.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8. Категорично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забороняється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самовільно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розкривати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вікна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сидіти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на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підвіконнях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.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9. На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перервах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школярі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можуть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звернутися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до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свого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классного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керівника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чергового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вчителя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за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допомогою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якщо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проти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них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здійснюються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протиправні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onstantia" pitchFamily="18" charset="0"/>
              </a:rPr>
              <a:t>дії</a:t>
            </a:r>
            <a:r>
              <a:rPr lang="ru-RU" sz="1600" b="1" dirty="0">
                <a:solidFill>
                  <a:prstClr val="black"/>
                </a:solidFill>
                <a:latin typeface="Constantia" pitchFamily="18" charset="0"/>
              </a:rPr>
              <a:t>.</a:t>
            </a:r>
          </a:p>
        </p:txBody>
      </p:sp>
      <p:sp>
        <p:nvSpPr>
          <p:cNvPr id="3" name="AutoShape 2" descr="Диаграмма ответов в Формах. Вопрос: 15. Якщо Ви звертались з приводу випадків булінгу ( постійного цькування), якою була реакція закладу?. Количество ответов: 5 ответов.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1825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positphotos_86248696-stock-photo-stop-bullying-sig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988840"/>
            <a:ext cx="2512700" cy="222792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12023" y="260648"/>
            <a:ext cx="7772400" cy="1944216"/>
          </a:xfrm>
        </p:spPr>
        <p:txBody>
          <a:bodyPr/>
          <a:lstStyle/>
          <a:p>
            <a:r>
              <a:rPr lang="uk-UA" dirty="0" smtClean="0"/>
              <a:t>У закладі проводиться антибулінгова політика</a:t>
            </a:r>
            <a:endParaRPr lang="uk-UA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292080" y="2132856"/>
            <a:ext cx="3600400" cy="4176464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tx1"/>
                </a:solidFill>
              </a:rPr>
              <a:t>Розроблений план заходів щодо профілактики </a:t>
            </a:r>
            <a:r>
              <a:rPr lang="uk-UA" dirty="0" err="1" smtClean="0">
                <a:solidFill>
                  <a:schemeClr val="tx1"/>
                </a:solidFill>
              </a:rPr>
              <a:t>булінгу</a:t>
            </a:r>
            <a:r>
              <a:rPr lang="uk-UA" dirty="0" smtClean="0">
                <a:solidFill>
                  <a:schemeClr val="tx1"/>
                </a:solidFill>
              </a:rPr>
              <a:t>,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Видаються відповідні накази по школі</a:t>
            </a: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Безымянный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7900" y="4581128"/>
            <a:ext cx="3943784" cy="196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08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326" y="0"/>
            <a:ext cx="8229600" cy="74387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uk-UA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Профілактика </a:t>
            </a:r>
            <a:r>
              <a:rPr lang="uk-UA" sz="2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булінгу</a:t>
            </a:r>
            <a:r>
              <a:rPr lang="uk-UA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освітньому закладі</a:t>
            </a:r>
          </a:p>
        </p:txBody>
      </p:sp>
      <p:sp>
        <p:nvSpPr>
          <p:cNvPr id="3584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48" name="Прямоугольник 2"/>
          <p:cNvSpPr>
            <a:spLocks noChangeArrowheads="1"/>
          </p:cNvSpPr>
          <p:nvPr/>
        </p:nvSpPr>
        <p:spPr bwMode="auto">
          <a:xfrm>
            <a:off x="467544" y="4167793"/>
            <a:ext cx="813690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altLang="ru-RU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altLang="ru-RU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Впродовж року в освітньому закладі була      проведена профілактична робота з попередження  </a:t>
            </a:r>
            <a:r>
              <a:rPr lang="uk-UA" altLang="ru-RU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булінгу</a:t>
            </a:r>
            <a:r>
              <a:rPr lang="uk-UA" altLang="ru-RU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в учнівському середовищі.</a:t>
            </a:r>
            <a:endParaRPr lang="ru-RU" altLang="ru-RU" sz="2000" dirty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152410" y="5709934"/>
            <a:ext cx="88732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altLang="ru-RU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ru-RU" sz="2000" dirty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764" y="1052736"/>
            <a:ext cx="3895708" cy="292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1" y="1052736"/>
            <a:ext cx="3895709" cy="292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22877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14620"/>
            <a:ext cx="8186766" cy="86834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b="1" i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Звіт </a:t>
            </a:r>
            <a:br>
              <a:rPr lang="uk-UA" b="1" i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b="1" i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директора школи </a:t>
            </a:r>
            <a:br>
              <a:rPr lang="uk-UA" b="1" i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Сікорської Ганни Іванівни</a:t>
            </a:r>
            <a:r>
              <a:rPr lang="uk-UA" b="1" i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i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b="1" i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i="1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uk-UA" b="1" i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b="1" i="1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uk-UA" b="1" i="1" dirty="0" err="1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b="1" i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ru-RU" b="1" i="1" dirty="0"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uk-UA" b="1" dirty="0">
                <a:solidFill>
                  <a:srgbClr val="FFFF00"/>
                </a:solidFill>
                <a:latin typeface="Monotype Corsiva" pitchFamily="66" charset="0"/>
              </a:rPr>
              <a:t>Правила прийому дітей до школи</a:t>
            </a:r>
            <a:br>
              <a:rPr lang="uk-UA" b="1" dirty="0">
                <a:solidFill>
                  <a:srgbClr val="FFFF00"/>
                </a:solidFill>
                <a:latin typeface="Monotype Corsiva" pitchFamily="66" charset="0"/>
              </a:rPr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5174035"/>
          </a:xfrm>
        </p:spPr>
        <p:txBody>
          <a:bodyPr/>
          <a:lstStyle/>
          <a:p>
            <a:pPr marL="0" lvl="0" indent="0" algn="just">
              <a:spcBef>
                <a:spcPts val="0"/>
              </a:spcBef>
              <a:buNone/>
            </a:pPr>
            <a:r>
              <a:rPr lang="ru-RU" sz="2000" b="1" dirty="0" err="1">
                <a:latin typeface="Constantia" pitchFamily="18" charset="0"/>
              </a:rPr>
              <a:t>Приймання</a:t>
            </a:r>
            <a:r>
              <a:rPr lang="ru-RU" sz="2000" b="1" dirty="0">
                <a:latin typeface="Constantia" pitchFamily="18" charset="0"/>
              </a:rPr>
              <a:t> </a:t>
            </a:r>
            <a:r>
              <a:rPr lang="ru-RU" sz="2000" b="1" dirty="0" err="1">
                <a:latin typeface="Constantia" pitchFamily="18" charset="0"/>
              </a:rPr>
              <a:t>дітей</a:t>
            </a:r>
            <a:r>
              <a:rPr lang="ru-RU" sz="2000" b="1" dirty="0">
                <a:latin typeface="Constantia" pitchFamily="18" charset="0"/>
              </a:rPr>
              <a:t> до </a:t>
            </a:r>
            <a:r>
              <a:rPr lang="ru-RU" sz="2000" b="1" dirty="0" err="1">
                <a:latin typeface="Constantia" pitchFamily="18" charset="0"/>
              </a:rPr>
              <a:t>першого</a:t>
            </a:r>
            <a:r>
              <a:rPr lang="ru-RU" sz="2000" b="1" dirty="0">
                <a:latin typeface="Constantia" pitchFamily="18" charset="0"/>
              </a:rPr>
              <a:t> </a:t>
            </a:r>
            <a:r>
              <a:rPr lang="ru-RU" sz="2000" b="1" dirty="0" err="1">
                <a:latin typeface="Constantia" pitchFamily="18" charset="0"/>
              </a:rPr>
              <a:t>класу</a:t>
            </a:r>
            <a:r>
              <a:rPr lang="ru-RU" sz="2000" b="1" dirty="0">
                <a:latin typeface="Constantia" pitchFamily="18" charset="0"/>
              </a:rPr>
              <a:t> </a:t>
            </a:r>
            <a:r>
              <a:rPr lang="ru-RU" sz="2000" b="1" dirty="0" err="1">
                <a:latin typeface="Constantia" pitchFamily="18" charset="0"/>
              </a:rPr>
              <a:t>здійснюється</a:t>
            </a:r>
            <a:r>
              <a:rPr lang="ru-RU" sz="2000" b="1" dirty="0">
                <a:latin typeface="Constantia" pitchFamily="18" charset="0"/>
              </a:rPr>
              <a:t> на </a:t>
            </a:r>
            <a:r>
              <a:rPr lang="ru-RU" sz="2000" b="1" dirty="0" err="1">
                <a:latin typeface="Constantia" pitchFamily="18" charset="0"/>
              </a:rPr>
              <a:t>безконкурсній</a:t>
            </a:r>
            <a:r>
              <a:rPr lang="ru-RU" sz="2000" b="1" dirty="0">
                <a:latin typeface="Constantia" pitchFamily="18" charset="0"/>
              </a:rPr>
              <a:t> </a:t>
            </a:r>
            <a:r>
              <a:rPr lang="ru-RU" sz="2000" b="1" dirty="0" err="1">
                <a:latin typeface="Constantia" pitchFamily="18" charset="0"/>
              </a:rPr>
              <a:t>основі</a:t>
            </a:r>
            <a:r>
              <a:rPr lang="ru-RU" sz="2000" b="1" dirty="0">
                <a:latin typeface="Constantia" pitchFamily="18" charset="0"/>
              </a:rPr>
              <a:t>. </a:t>
            </a:r>
            <a:r>
              <a:rPr lang="ru-RU" sz="2000" b="1" dirty="0" err="1">
                <a:latin typeface="Constantia" pitchFamily="18" charset="0"/>
              </a:rPr>
              <a:t>Відповідно</a:t>
            </a:r>
            <a:r>
              <a:rPr lang="ru-RU" sz="2000" b="1" dirty="0">
                <a:latin typeface="Constantia" pitchFamily="18" charset="0"/>
              </a:rPr>
              <a:t> до </a:t>
            </a:r>
            <a:r>
              <a:rPr lang="ru-RU" sz="2000" b="1" dirty="0">
                <a:latin typeface="Constantia" pitchFamily="18" charset="0"/>
                <a:hlinkClick r:id="rId2"/>
              </a:rPr>
              <a:t>Закону </a:t>
            </a:r>
            <a:r>
              <a:rPr lang="ru-RU" sz="2000" b="1" dirty="0" err="1">
                <a:latin typeface="Constantia" pitchFamily="18" charset="0"/>
                <a:hlinkClick r:id="rId2"/>
              </a:rPr>
              <a:t>України</a:t>
            </a:r>
            <a:r>
              <a:rPr lang="ru-RU" sz="2000" b="1" dirty="0">
                <a:latin typeface="Constantia" pitchFamily="18" charset="0"/>
                <a:hlinkClick r:id="rId2"/>
              </a:rPr>
              <a:t> «Про </a:t>
            </a:r>
            <a:r>
              <a:rPr lang="ru-RU" sz="2000" b="1" dirty="0" err="1">
                <a:latin typeface="Constantia" pitchFamily="18" charset="0"/>
                <a:hlinkClick r:id="rId2"/>
              </a:rPr>
              <a:t>загальну</a:t>
            </a:r>
            <a:r>
              <a:rPr lang="ru-RU" sz="2000" b="1" dirty="0">
                <a:latin typeface="Constantia" pitchFamily="18" charset="0"/>
                <a:hlinkClick r:id="rId2"/>
              </a:rPr>
              <a:t> </a:t>
            </a:r>
            <a:r>
              <a:rPr lang="ru-RU" sz="2000" b="1" dirty="0" err="1">
                <a:latin typeface="Constantia" pitchFamily="18" charset="0"/>
                <a:hlinkClick r:id="rId2"/>
              </a:rPr>
              <a:t>середню</a:t>
            </a:r>
            <a:r>
              <a:rPr lang="ru-RU" sz="2000" b="1" dirty="0">
                <a:latin typeface="Constantia" pitchFamily="18" charset="0"/>
                <a:hlinkClick r:id="rId2"/>
              </a:rPr>
              <a:t> </a:t>
            </a:r>
            <a:r>
              <a:rPr lang="ru-RU" sz="2000" b="1" dirty="0" err="1">
                <a:latin typeface="Constantia" pitchFamily="18" charset="0"/>
                <a:hlinkClick r:id="rId2"/>
              </a:rPr>
              <a:t>освіту»</a:t>
            </a:r>
            <a:r>
              <a:rPr lang="ru-RU" sz="2000" b="1" dirty="0" err="1">
                <a:latin typeface="Constantia" pitchFamily="18" charset="0"/>
              </a:rPr>
              <a:t>для</a:t>
            </a:r>
            <a:r>
              <a:rPr lang="ru-RU" sz="2000" b="1" dirty="0">
                <a:latin typeface="Constantia" pitchFamily="18" charset="0"/>
              </a:rPr>
              <a:t> </a:t>
            </a:r>
            <a:r>
              <a:rPr lang="ru-RU" sz="2000" b="1" dirty="0" err="1">
                <a:latin typeface="Constantia" pitchFamily="18" charset="0"/>
              </a:rPr>
              <a:t>прийому</a:t>
            </a:r>
            <a:r>
              <a:rPr lang="ru-RU" sz="2000" b="1" dirty="0">
                <a:latin typeface="Constantia" pitchFamily="18" charset="0"/>
              </a:rPr>
              <a:t> до </a:t>
            </a:r>
            <a:r>
              <a:rPr lang="ru-RU" sz="2000" b="1" dirty="0" err="1">
                <a:latin typeface="Constantia" pitchFamily="18" charset="0"/>
              </a:rPr>
              <a:t>першого</a:t>
            </a:r>
            <a:r>
              <a:rPr lang="ru-RU" sz="2000" b="1" dirty="0">
                <a:latin typeface="Constantia" pitchFamily="18" charset="0"/>
              </a:rPr>
              <a:t> </a:t>
            </a:r>
            <a:r>
              <a:rPr lang="ru-RU" sz="2000" b="1" dirty="0" err="1">
                <a:latin typeface="Constantia" pitchFamily="18" charset="0"/>
              </a:rPr>
              <a:t>класу</a:t>
            </a:r>
            <a:r>
              <a:rPr lang="ru-RU" sz="2000" b="1" dirty="0">
                <a:latin typeface="Constantia" pitchFamily="18" charset="0"/>
              </a:rPr>
              <a:t> батьки </a:t>
            </a:r>
            <a:r>
              <a:rPr lang="ru-RU" sz="2000" b="1" dirty="0" err="1">
                <a:latin typeface="Constantia" pitchFamily="18" charset="0"/>
              </a:rPr>
              <a:t>або</a:t>
            </a:r>
            <a:r>
              <a:rPr lang="ru-RU" sz="2000" b="1" dirty="0">
                <a:latin typeface="Constantia" pitchFamily="18" charset="0"/>
              </a:rPr>
              <a:t> особи, </a:t>
            </a:r>
            <a:r>
              <a:rPr lang="ru-RU" sz="2000" b="1" dirty="0" err="1">
                <a:latin typeface="Constantia" pitchFamily="18" charset="0"/>
              </a:rPr>
              <a:t>які</a:t>
            </a:r>
            <a:r>
              <a:rPr lang="ru-RU" sz="2000" b="1" dirty="0">
                <a:latin typeface="Constantia" pitchFamily="18" charset="0"/>
              </a:rPr>
              <a:t> </a:t>
            </a:r>
            <a:r>
              <a:rPr lang="ru-RU" sz="2000" b="1" dirty="0" err="1">
                <a:latin typeface="Constantia" pitchFamily="18" charset="0"/>
              </a:rPr>
              <a:t>їх</a:t>
            </a:r>
            <a:r>
              <a:rPr lang="ru-RU" sz="2000" b="1" dirty="0">
                <a:latin typeface="Constantia" pitchFamily="18" charset="0"/>
              </a:rPr>
              <a:t> </a:t>
            </a:r>
            <a:r>
              <a:rPr lang="ru-RU" sz="2000" b="1" dirty="0" err="1">
                <a:latin typeface="Constantia" pitchFamily="18" charset="0"/>
              </a:rPr>
              <a:t>замінюють</a:t>
            </a:r>
            <a:r>
              <a:rPr lang="ru-RU" sz="2000" b="1" dirty="0">
                <a:latin typeface="Constantia" pitchFamily="18" charset="0"/>
              </a:rPr>
              <a:t>, </a:t>
            </a:r>
            <a:r>
              <a:rPr lang="ru-RU" sz="2000" b="1" dirty="0" err="1">
                <a:latin typeface="Constantia" pitchFamily="18" charset="0"/>
              </a:rPr>
              <a:t>надають</a:t>
            </a:r>
            <a:r>
              <a:rPr lang="ru-RU" sz="2000" b="1" dirty="0">
                <a:latin typeface="Constantia" pitchFamily="18" charset="0"/>
              </a:rPr>
              <a:t> </a:t>
            </a:r>
            <a:r>
              <a:rPr lang="ru-RU" sz="2000" b="1" dirty="0" err="1">
                <a:latin typeface="Constantia" pitchFamily="18" charset="0"/>
              </a:rPr>
              <a:t>такі</a:t>
            </a:r>
            <a:r>
              <a:rPr lang="ru-RU" sz="2000" b="1" dirty="0">
                <a:latin typeface="Constantia" pitchFamily="18" charset="0"/>
              </a:rPr>
              <a:t> </a:t>
            </a:r>
            <a:r>
              <a:rPr lang="ru-RU" sz="2000" b="1" dirty="0" err="1">
                <a:latin typeface="Constantia" pitchFamily="18" charset="0"/>
              </a:rPr>
              <a:t>документи</a:t>
            </a:r>
            <a:r>
              <a:rPr lang="ru-RU" sz="2000" b="1" dirty="0">
                <a:latin typeface="Constantia" pitchFamily="18" charset="0"/>
              </a:rPr>
              <a:t>: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2000" dirty="0">
              <a:latin typeface="Franklin Gothic Book"/>
            </a:endParaRPr>
          </a:p>
          <a:p>
            <a:pPr marL="0" lvl="0" indent="0"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>
                <a:latin typeface="Franklin Gothic Book"/>
              </a:rPr>
              <a:t> </a:t>
            </a:r>
            <a:r>
              <a:rPr lang="ru-RU" sz="2000" b="1" dirty="0" err="1">
                <a:latin typeface="Constantia" pitchFamily="18" charset="0"/>
              </a:rPr>
              <a:t>заяву</a:t>
            </a:r>
            <a:r>
              <a:rPr lang="ru-RU" sz="2000" b="1" dirty="0">
                <a:latin typeface="Constantia" pitchFamily="18" charset="0"/>
              </a:rPr>
              <a:t> </a:t>
            </a:r>
            <a:r>
              <a:rPr lang="ru-RU" sz="2000" b="1" dirty="0" err="1">
                <a:latin typeface="Constantia" pitchFamily="18" charset="0"/>
              </a:rPr>
              <a:t>батьків</a:t>
            </a:r>
            <a:r>
              <a:rPr lang="ru-RU" sz="2000" b="1" dirty="0">
                <a:latin typeface="Constantia" pitchFamily="18" charset="0"/>
              </a:rPr>
              <a:t> на </a:t>
            </a:r>
            <a:r>
              <a:rPr lang="ru-RU" sz="2000" b="1" dirty="0" err="1">
                <a:latin typeface="Constantia" pitchFamily="18" charset="0"/>
              </a:rPr>
              <a:t>ім’я</a:t>
            </a:r>
            <a:r>
              <a:rPr lang="ru-RU" sz="2000" b="1" dirty="0">
                <a:latin typeface="Constantia" pitchFamily="18" charset="0"/>
              </a:rPr>
              <a:t> директора;</a:t>
            </a:r>
          </a:p>
          <a:p>
            <a:pPr marL="0" lvl="0" indent="0"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b="1" dirty="0">
                <a:latin typeface="Constantia" pitchFamily="18" charset="0"/>
              </a:rPr>
              <a:t> </a:t>
            </a:r>
            <a:r>
              <a:rPr lang="ru-RU" sz="2000" b="1" dirty="0" err="1">
                <a:latin typeface="Constantia" pitchFamily="18" charset="0"/>
              </a:rPr>
              <a:t>копію</a:t>
            </a:r>
            <a:r>
              <a:rPr lang="ru-RU" sz="2000" b="1" dirty="0">
                <a:latin typeface="Constantia" pitchFamily="18" charset="0"/>
              </a:rPr>
              <a:t> </a:t>
            </a:r>
            <a:r>
              <a:rPr lang="ru-RU" sz="2000" b="1" dirty="0" err="1">
                <a:latin typeface="Constantia" pitchFamily="18" charset="0"/>
              </a:rPr>
              <a:t>свідоцтва</a:t>
            </a:r>
            <a:r>
              <a:rPr lang="ru-RU" sz="2000" b="1" dirty="0">
                <a:latin typeface="Constantia" pitchFamily="18" charset="0"/>
              </a:rPr>
              <a:t> про </a:t>
            </a:r>
            <a:r>
              <a:rPr lang="ru-RU" sz="2000" b="1" dirty="0" err="1">
                <a:latin typeface="Constantia" pitchFamily="18" charset="0"/>
              </a:rPr>
              <a:t>народження</a:t>
            </a:r>
            <a:r>
              <a:rPr lang="ru-RU" sz="2000" b="1" dirty="0">
                <a:latin typeface="Constantia" pitchFamily="18" charset="0"/>
              </a:rPr>
              <a:t> </a:t>
            </a:r>
            <a:r>
              <a:rPr lang="ru-RU" sz="2000" b="1" dirty="0" err="1">
                <a:latin typeface="Constantia" pitchFamily="18" charset="0"/>
              </a:rPr>
              <a:t>дитини</a:t>
            </a:r>
            <a:r>
              <a:rPr lang="ru-RU" sz="2000" b="1" dirty="0">
                <a:latin typeface="Constantia" pitchFamily="18" charset="0"/>
              </a:rPr>
              <a:t>;</a:t>
            </a:r>
          </a:p>
          <a:p>
            <a:pPr marL="0" lvl="0" indent="0"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b="1" dirty="0">
                <a:latin typeface="Constantia" pitchFamily="18" charset="0"/>
              </a:rPr>
              <a:t> </a:t>
            </a:r>
            <a:r>
              <a:rPr lang="ru-RU" sz="2000" b="1" dirty="0" err="1">
                <a:latin typeface="Constantia" pitchFamily="18" charset="0"/>
              </a:rPr>
              <a:t>медичну</a:t>
            </a:r>
            <a:r>
              <a:rPr lang="ru-RU" sz="2000" b="1" dirty="0">
                <a:latin typeface="Constantia" pitchFamily="18" charset="0"/>
              </a:rPr>
              <a:t> </a:t>
            </a:r>
            <a:r>
              <a:rPr lang="ru-RU" sz="2000" b="1" dirty="0" err="1">
                <a:latin typeface="Constantia" pitchFamily="18" charset="0"/>
              </a:rPr>
              <a:t>картку</a:t>
            </a:r>
            <a:r>
              <a:rPr lang="ru-RU" sz="2000" b="1" dirty="0">
                <a:latin typeface="Constantia" pitchFamily="18" charset="0"/>
              </a:rPr>
              <a:t> </a:t>
            </a:r>
            <a:r>
              <a:rPr lang="ru-RU" sz="2000" b="1" dirty="0" err="1">
                <a:latin typeface="Constantia" pitchFamily="18" charset="0"/>
              </a:rPr>
              <a:t>встановленого</a:t>
            </a:r>
            <a:r>
              <a:rPr lang="ru-RU" sz="2000" b="1" dirty="0">
                <a:latin typeface="Constantia" pitchFamily="18" charset="0"/>
              </a:rPr>
              <a:t> </a:t>
            </a:r>
            <a:r>
              <a:rPr lang="ru-RU" sz="2000" b="1" dirty="0" err="1">
                <a:latin typeface="Constantia" pitchFamily="18" charset="0"/>
              </a:rPr>
              <a:t>зразка</a:t>
            </a:r>
            <a:r>
              <a:rPr lang="ru-RU" sz="2000" b="1" dirty="0">
                <a:latin typeface="Constantia" pitchFamily="18" charset="0"/>
              </a:rPr>
              <a:t> (на </a:t>
            </a:r>
            <a:r>
              <a:rPr lang="ru-RU" sz="2000" b="1" dirty="0" err="1">
                <a:latin typeface="Constantia" pitchFamily="18" charset="0"/>
              </a:rPr>
              <a:t>кінець</a:t>
            </a:r>
            <a:r>
              <a:rPr lang="ru-RU" sz="2000" b="1" dirty="0">
                <a:latin typeface="Constantia" pitchFamily="18" charset="0"/>
              </a:rPr>
              <a:t> </a:t>
            </a:r>
            <a:r>
              <a:rPr lang="ru-RU" sz="2000" b="1" dirty="0" err="1">
                <a:latin typeface="Constantia" pitchFamily="18" charset="0"/>
              </a:rPr>
              <a:t>червня</a:t>
            </a:r>
            <a:r>
              <a:rPr lang="ru-RU" sz="2000" b="1" dirty="0">
                <a:latin typeface="Constantia" pitchFamily="18" charset="0"/>
              </a:rPr>
              <a:t>);</a:t>
            </a:r>
          </a:p>
          <a:p>
            <a:pPr marL="0" lvl="0" indent="0"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b="1" dirty="0">
                <a:latin typeface="Constantia" pitchFamily="18" charset="0"/>
              </a:rPr>
              <a:t> </a:t>
            </a:r>
            <a:r>
              <a:rPr lang="ru-RU" sz="2000" b="1" dirty="0" err="1">
                <a:latin typeface="Constantia" pitchFamily="18" charset="0"/>
              </a:rPr>
              <a:t>копію</a:t>
            </a:r>
            <a:r>
              <a:rPr lang="ru-RU" sz="2000" b="1" dirty="0">
                <a:latin typeface="Constantia" pitchFamily="18" charset="0"/>
              </a:rPr>
              <a:t> паспорта одного з </a:t>
            </a:r>
            <a:r>
              <a:rPr lang="ru-RU" sz="2000" b="1" dirty="0" err="1">
                <a:latin typeface="Constantia" pitchFamily="18" charset="0"/>
              </a:rPr>
              <a:t>батьків</a:t>
            </a:r>
            <a:r>
              <a:rPr lang="ru-RU" sz="2000" b="1" dirty="0">
                <a:latin typeface="Constantia" pitchFamily="18" charset="0"/>
              </a:rPr>
              <a:t>;</a:t>
            </a:r>
          </a:p>
          <a:p>
            <a:pPr marL="0" lvl="0" indent="0"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b="1" dirty="0">
                <a:latin typeface="Constantia" pitchFamily="18" charset="0"/>
              </a:rPr>
              <a:t> </a:t>
            </a:r>
            <a:r>
              <a:rPr lang="ru-RU" sz="2000" b="1" dirty="0" err="1">
                <a:latin typeface="Constantia" pitchFamily="18" charset="0"/>
              </a:rPr>
              <a:t>копію</a:t>
            </a:r>
            <a:r>
              <a:rPr lang="ru-RU" sz="2000" b="1" dirty="0">
                <a:latin typeface="Constantia" pitchFamily="18" charset="0"/>
              </a:rPr>
              <a:t> </a:t>
            </a:r>
            <a:r>
              <a:rPr lang="ru-RU" sz="2000" b="1" dirty="0" err="1">
                <a:latin typeface="Constantia" pitchFamily="18" charset="0"/>
              </a:rPr>
              <a:t>ідентифікаційного</a:t>
            </a:r>
            <a:r>
              <a:rPr lang="ru-RU" sz="2000" b="1" dirty="0">
                <a:latin typeface="Constantia" pitchFamily="18" charset="0"/>
              </a:rPr>
              <a:t> коду </a:t>
            </a:r>
            <a:r>
              <a:rPr lang="ru-RU" sz="2000" b="1" dirty="0" err="1">
                <a:latin typeface="Constantia" pitchFamily="18" charset="0"/>
              </a:rPr>
              <a:t>дитини</a:t>
            </a:r>
            <a:r>
              <a:rPr lang="ru-RU" sz="2000" b="1" dirty="0">
                <a:latin typeface="Constantia" pitchFamily="18" charset="0"/>
              </a:rPr>
              <a:t>;</a:t>
            </a:r>
          </a:p>
          <a:p>
            <a:pPr marL="0" lvl="0" indent="0"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b="1" dirty="0">
                <a:latin typeface="Constantia" pitchFamily="18" charset="0"/>
              </a:rPr>
              <a:t> файл А4</a:t>
            </a:r>
            <a:r>
              <a:rPr lang="ru-RU" sz="2000" b="1" dirty="0" smtClean="0">
                <a:latin typeface="Constantia" pitchFamily="18" charset="0"/>
              </a:rPr>
              <a:t>.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2000" b="1" dirty="0">
              <a:latin typeface="Constantia" pitchFamily="18" charset="0"/>
            </a:endParaRP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</p:txBody>
      </p:sp>
      <p:sp>
        <p:nvSpPr>
          <p:cNvPr id="4" name="AutoShape 2" descr="Диаграмма ответов в Формах. Вопрос: 14. Чи проводиться у закладі освіти робота з батьками щодо:. Количество ответов: .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4" descr="Диаграмма ответов в Формах. Вопрос: 14. Чи проводиться у закладі освіти робота з батьками щодо:. Количество ответов: ."/>
          <p:cNvSpPr>
            <a:spLocks noChangeAspect="1" noChangeArrowheads="1"/>
          </p:cNvSpPr>
          <p:nvPr/>
        </p:nvSpPr>
        <p:spPr bwMode="auto">
          <a:xfrm>
            <a:off x="307975" y="236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2505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872208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24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Зарахування</a:t>
            </a:r>
            <a: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5-12-х </a:t>
            </a:r>
            <a:r>
              <a:rPr lang="ru-RU" sz="24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здійснюється</a:t>
            </a:r>
            <a: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переводу </a:t>
            </a:r>
            <a:r>
              <a:rPr lang="ru-RU" sz="24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одного </a:t>
            </a:r>
            <a:r>
              <a:rPr lang="ru-RU" sz="24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навчального</a:t>
            </a:r>
            <a: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до </a:t>
            </a:r>
            <a:r>
              <a:rPr lang="ru-RU" sz="24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іншого</a:t>
            </a:r>
            <a: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b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Підставою</a:t>
            </a:r>
            <a: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зарахування</a:t>
            </a:r>
            <a: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є:</a:t>
            </a:r>
            <a:b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pPr marL="0" lvl="0" indent="0">
              <a:spcBef>
                <a:spcPts val="0"/>
              </a:spcBef>
              <a:buFont typeface="Wingdings" pitchFamily="2" charset="2"/>
              <a:buChar char="Ø"/>
            </a:pPr>
            <a:r>
              <a:rPr lang="uk-UA" sz="1800" b="1" dirty="0">
                <a:latin typeface="Constantia" pitchFamily="18" charset="0"/>
              </a:rPr>
              <a:t>заява батьків;</a:t>
            </a:r>
          </a:p>
          <a:p>
            <a:pPr marL="0" lvl="0" indent="0">
              <a:spcBef>
                <a:spcPts val="0"/>
              </a:spcBef>
              <a:buFont typeface="Wingdings" pitchFamily="2" charset="2"/>
              <a:buChar char="Ø"/>
            </a:pPr>
            <a:r>
              <a:rPr lang="uk-UA" sz="1800" b="1" dirty="0">
                <a:latin typeface="Constantia" pitchFamily="18" charset="0"/>
              </a:rPr>
              <a:t> копія свідоцтва про народження дитини;</a:t>
            </a:r>
          </a:p>
          <a:p>
            <a:pPr marL="0" lvl="0" indent="0">
              <a:spcBef>
                <a:spcPts val="0"/>
              </a:spcBef>
              <a:buFont typeface="Wingdings" pitchFamily="2" charset="2"/>
              <a:buChar char="Ø"/>
            </a:pPr>
            <a:r>
              <a:rPr lang="uk-UA" sz="1800" b="1" dirty="0">
                <a:latin typeface="Constantia" pitchFamily="18" charset="0"/>
              </a:rPr>
              <a:t> медична довідка (ФОРМА № 086-1/0);</a:t>
            </a:r>
          </a:p>
          <a:p>
            <a:pPr marL="0" lvl="0" indent="0">
              <a:spcBef>
                <a:spcPts val="0"/>
              </a:spcBef>
              <a:buFont typeface="Wingdings" pitchFamily="2" charset="2"/>
              <a:buChar char="Ø"/>
            </a:pPr>
            <a:r>
              <a:rPr lang="uk-UA" sz="1800" b="1" dirty="0">
                <a:latin typeface="Constantia" pitchFamily="18" charset="0"/>
              </a:rPr>
              <a:t> особова справа дитини;</a:t>
            </a:r>
          </a:p>
          <a:p>
            <a:pPr marL="0" lvl="0" indent="0">
              <a:spcBef>
                <a:spcPts val="0"/>
              </a:spcBef>
              <a:buFont typeface="Wingdings" pitchFamily="2" charset="2"/>
              <a:buChar char="Ø"/>
            </a:pPr>
            <a:r>
              <a:rPr lang="uk-UA" sz="1800" b="1" dirty="0">
                <a:latin typeface="Constantia" pitchFamily="18" charset="0"/>
              </a:rPr>
              <a:t> свідоцтво про базову освіту та додаток до нього (для учнів </a:t>
            </a:r>
            <a:r>
              <a:rPr lang="uk-UA" sz="1800" b="1" dirty="0" smtClean="0">
                <a:latin typeface="Constantia" pitchFamily="18" charset="0"/>
              </a:rPr>
              <a:t>10-12-х </a:t>
            </a:r>
            <a:r>
              <a:rPr lang="uk-UA" sz="1800" b="1" dirty="0">
                <a:latin typeface="Constantia" pitchFamily="18" charset="0"/>
              </a:rPr>
              <a:t>класів).</a:t>
            </a:r>
          </a:p>
          <a:p>
            <a:pPr marL="0" lvl="0" indent="0">
              <a:spcBef>
                <a:spcPts val="0"/>
              </a:spcBef>
              <a:buNone/>
            </a:pPr>
            <a:endParaRPr lang="uk-UA" sz="1600" b="1" dirty="0">
              <a:latin typeface="Constantia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uk-UA" sz="1600" b="1" dirty="0">
                <a:latin typeface="Constantia" pitchFamily="18" charset="0"/>
              </a:rPr>
              <a:t>У разі переходу учня з іншого навчального закладу для здобуття загальної середньої освіти у межах населеного пункту батьки або особи, які їх замінюють, подають до закладу заяву із зазначенням причини переходу та довідку, що підтверджує факт навчання дитини в іншому навчальному закладі.</a:t>
            </a:r>
            <a:endParaRPr lang="uk-UA" sz="1800" b="1" dirty="0">
              <a:latin typeface="Constantia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8595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98578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uk-UA" sz="2800" b="1" dirty="0">
                <a:solidFill>
                  <a:prstClr val="black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Станом на </a:t>
            </a:r>
            <a:r>
              <a:rPr lang="uk-UA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01.05.2023 </a:t>
            </a:r>
            <a:r>
              <a:rPr lang="uk-UA" sz="2800" b="1" dirty="0" smtClean="0">
                <a:solidFill>
                  <a:prstClr val="black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року </a:t>
            </a:r>
            <a:r>
              <a:rPr lang="uk-UA" sz="2800" b="1" dirty="0">
                <a:solidFill>
                  <a:prstClr val="black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штатними  працівниками школа забезпечена на </a:t>
            </a:r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100 % </a:t>
            </a:r>
            <a:r>
              <a:rPr lang="uk-UA" sz="2800" b="1" dirty="0">
                <a:solidFill>
                  <a:prstClr val="black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і складає</a:t>
            </a:r>
            <a:r>
              <a:rPr lang="uk-UA" sz="2800" b="1" dirty="0">
                <a:solidFill>
                  <a:srgbClr val="0184DF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>
                <a:solidFill>
                  <a:srgbClr val="FF000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5</a:t>
            </a:r>
            <a:r>
              <a:rPr lang="uk-UA" sz="2800" b="1" dirty="0" smtClean="0">
                <a:solidFill>
                  <a:srgbClr val="0184DF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smtClean="0">
                <a:solidFill>
                  <a:prstClr val="black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штатних педагогічних працівників.</a:t>
            </a:r>
            <a:r>
              <a:rPr lang="uk-UA" sz="2800" dirty="0">
                <a:solidFill>
                  <a:prstClr val="black"/>
                </a:solidFill>
                <a:latin typeface="Constantia" pitchFamily="18" charset="0"/>
                <a:cs typeface="Arial" pitchFamily="34" charset="0"/>
              </a:rPr>
              <a:t/>
            </a:r>
            <a:br>
              <a:rPr lang="uk-UA" sz="2800" dirty="0">
                <a:solidFill>
                  <a:prstClr val="black"/>
                </a:solidFill>
                <a:latin typeface="Constantia" pitchFamily="18" charset="0"/>
                <a:cs typeface="Arial" pitchFamily="34" charset="0"/>
              </a:rPr>
            </a:br>
            <a:r>
              <a:rPr lang="uk-UA" sz="2800" dirty="0" smtClean="0">
                <a:solidFill>
                  <a:prstClr val="black"/>
                </a:solidFill>
                <a:latin typeface="Constantia" pitchFamily="18" charset="0"/>
                <a:cs typeface="Arial" pitchFamily="34" charset="0"/>
              </a:rPr>
              <a:t>З них в</a:t>
            </a:r>
            <a:r>
              <a:rPr lang="uk-UA" sz="2800" b="1" dirty="0" smtClean="0">
                <a:solidFill>
                  <a:prstClr val="black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чителів </a:t>
            </a:r>
            <a:r>
              <a:rPr lang="uk-UA" sz="2800" b="1" dirty="0">
                <a:solidFill>
                  <a:prstClr val="black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сумісників </a:t>
            </a:r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lang="uk-UA" sz="2800" b="1" dirty="0" smtClean="0">
                <a:solidFill>
                  <a:prstClr val="black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uk-UA" sz="1700" dirty="0">
                <a:solidFill>
                  <a:prstClr val="black"/>
                </a:solidFill>
                <a:latin typeface="Constantia" pitchFamily="18" charset="0"/>
                <a:cs typeface="Arial" pitchFamily="34" charset="0"/>
              </a:rPr>
              <a:t/>
            </a:r>
            <a:br>
              <a:rPr lang="uk-UA" sz="1700" dirty="0">
                <a:solidFill>
                  <a:prstClr val="black"/>
                </a:solidFill>
                <a:latin typeface="Constantia" pitchFamily="18" charset="0"/>
                <a:cs typeface="Arial" pitchFamily="34" charset="0"/>
              </a:rPr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0427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pPr>
              <a:defRPr/>
            </a:pPr>
            <a:r>
              <a:rPr lang="ru-RU" sz="3200" b="1" dirty="0" err="1">
                <a:effectLst/>
                <a:latin typeface="Times New Roman" pitchFamily="18" charset="0"/>
                <a:cs typeface="Times New Roman" pitchFamily="18" charset="0"/>
              </a:rPr>
              <a:t>Якісний</a:t>
            </a:r>
            <a:r>
              <a:rPr lang="ru-RU" sz="3200" b="1" dirty="0">
                <a:effectLst/>
                <a:latin typeface="Times New Roman" pitchFamily="18" charset="0"/>
                <a:cs typeface="Times New Roman" pitchFamily="18" charset="0"/>
              </a:rPr>
              <a:t> склад </a:t>
            </a:r>
            <a:r>
              <a:rPr lang="ru-RU" sz="3200" b="1" dirty="0" err="1">
                <a:effectLst/>
                <a:latin typeface="Times New Roman" pitchFamily="18" charset="0"/>
                <a:cs typeface="Times New Roman" pitchFamily="18" charset="0"/>
              </a:rPr>
              <a:t>педагогічного</a:t>
            </a:r>
            <a:r>
              <a:rPr lang="ru-RU" sz="3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effectLst/>
                <a:latin typeface="Times New Roman" pitchFamily="18" charset="0"/>
                <a:cs typeface="Times New Roman" pitchFamily="18" charset="0"/>
              </a:rPr>
              <a:t>колективу</a:t>
            </a:r>
            <a:r>
              <a:rPr lang="ru-RU" sz="3200" b="1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altLang="ru-RU">
              <a:cs typeface="Arial" charset="0"/>
            </a:endParaRPr>
          </a:p>
        </p:txBody>
      </p:sp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altLang="ru-RU"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643966" y="5929330"/>
            <a:ext cx="500034" cy="92867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xmlns="" id="{9D8ACE87-0311-4B15-80B0-0E53776C78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5948302"/>
              </p:ext>
            </p:extLst>
          </p:nvPr>
        </p:nvGraphicFramePr>
        <p:xfrm>
          <a:off x="0" y="1556796"/>
          <a:ext cx="9144000" cy="5301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xmlns="" id="{9E7D7DE7-4E6D-428B-93CE-85C45D7895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3027352"/>
              </p:ext>
            </p:extLst>
          </p:nvPr>
        </p:nvGraphicFramePr>
        <p:xfrm>
          <a:off x="-3424" y="1196752"/>
          <a:ext cx="9144000" cy="5233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143768" y="6309320"/>
            <a:ext cx="1571636" cy="54868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sz="3600" b="1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b="1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>
                <a:effectLst/>
                <a:latin typeface="Times New Roman" pitchFamily="18" charset="0"/>
                <a:cs typeface="Times New Roman" pitchFamily="18" charset="0"/>
              </a:rPr>
              <a:t>Віковий склад педагогічних працівників</a:t>
            </a:r>
            <a:r>
              <a:rPr lang="ru-RU" b="1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00760" y="6572272"/>
            <a:ext cx="500066" cy="28572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500826" y="6572272"/>
            <a:ext cx="642942" cy="2857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715404" y="6309320"/>
            <a:ext cx="428596" cy="5486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Підвищення кваліфікації педпрацівників у 2022-2023 </a:t>
            </a:r>
            <a:r>
              <a:rPr lang="uk-UA" dirty="0" err="1" smtClean="0"/>
              <a:t>н.р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8194" name="Picture 2" descr="C:\Users\Діброва школа\Downloads\IMG-c21053538ffffd9da520f984eb76ac39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429000"/>
            <a:ext cx="2232248" cy="297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Діброва школа\Downloads\IMG-8feb001268b31438ea485957b7c69ca5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1520" y="1628800"/>
            <a:ext cx="3623810" cy="271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Діброва школа\Downloads\IMG-e13ffad898fcd3f16dce67ba5e049564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9994">
            <a:off x="6066948" y="1239272"/>
            <a:ext cx="2575774" cy="343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708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6" b="17210"/>
          <a:stretch/>
        </p:blipFill>
        <p:spPr bwMode="auto">
          <a:xfrm>
            <a:off x="179512" y="1412776"/>
            <a:ext cx="3888432" cy="310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300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Засідання педагогічної ради</a:t>
            </a:r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28" y="1412776"/>
            <a:ext cx="5507632" cy="413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5314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Фінансова звітність</a:t>
            </a:r>
            <a:endParaRPr lang="uk-UA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1097" y="1436759"/>
            <a:ext cx="3236663" cy="2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89599" y="3534316"/>
            <a:ext cx="3236664" cy="242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84168" y="1199127"/>
            <a:ext cx="2895746" cy="386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44008" y="2794568"/>
            <a:ext cx="2581968" cy="344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382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Інформація про благодійну допомогу та кошти, отримані з інших джерел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Заклад додаткових освітніх послуг не надає. Коштів з інших джерел не отримує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48579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/>
          </p:cNvSpPr>
          <p:nvPr>
            <p:ph type="body" idx="1"/>
          </p:nvPr>
        </p:nvSpPr>
        <p:spPr>
          <a:xfrm>
            <a:off x="395536" y="1052736"/>
            <a:ext cx="8532813" cy="3168352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uk-UA" sz="2000" dirty="0">
                <a:latin typeface="Times New Roman"/>
                <a:ea typeface="Calibri"/>
                <a:cs typeface="Times New Roman"/>
              </a:rPr>
              <a:t>створення умов для формування компетентної, конкурентоспроможної фізично і духовно здорової дитини, здібної до самовизначення в суспільстві, становлення патріота-громадянина України з  утвердженням національної ідентичності на основі духовних та моральних цінностей</a:t>
            </a:r>
            <a:endParaRPr lang="uk-UA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dirty="0" smtClean="0">
                <a:latin typeface="Times New Roman"/>
                <a:ea typeface="Calibri"/>
                <a:cs typeface="Times New Roman"/>
              </a:rPr>
              <a:t>забезпечення </a:t>
            </a:r>
            <a:r>
              <a:rPr lang="uk-UA" sz="2000" dirty="0">
                <a:latin typeface="Times New Roman"/>
                <a:ea typeface="Calibri"/>
                <a:cs typeface="Times New Roman"/>
              </a:rPr>
              <a:t>єдності між головними учасниками освітнього процесу: дитиною, батьками і вчителями.</a:t>
            </a:r>
            <a:endParaRPr lang="uk-UA" sz="2000" dirty="0">
              <a:ea typeface="Calibri"/>
              <a:cs typeface="Times New Roman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uk-UA" altLang="zh-CN" sz="2000" dirty="0" smtClean="0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uk-UA" altLang="zh-CN" sz="36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Візія</a:t>
            </a:r>
            <a:r>
              <a:rPr lang="uk-UA" altLang="zh-CN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закладу: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sz="2000" dirty="0" smtClean="0">
                <a:latin typeface="Times New Roman"/>
                <a:ea typeface="Calibri"/>
              </a:rPr>
              <a:t>* Дібровська </a:t>
            </a:r>
            <a:r>
              <a:rPr lang="uk-UA" sz="2000" dirty="0">
                <a:latin typeface="Times New Roman"/>
                <a:ea typeface="Calibri"/>
              </a:rPr>
              <a:t>початкова школа – це сучасний заклад освіти, який задовольняє інтереси дитини, плекає творчу та патріотичну особистість, створює умови для повноцінного духовного, інтелектуального та фізичного розвитку</a:t>
            </a:r>
            <a:endParaRPr lang="uk-UA" altLang="zh-CN" sz="2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Text Box 15"/>
          <p:cNvSpPr txBox="1">
            <a:spLocks noChangeArrowheads="1"/>
          </p:cNvSpPr>
          <p:nvPr/>
        </p:nvSpPr>
        <p:spPr bwMode="auto">
          <a:xfrm>
            <a:off x="900113" y="115888"/>
            <a:ext cx="78120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altLang="zh-CN" sz="36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Місія</a:t>
            </a:r>
            <a:r>
              <a:rPr lang="ru-RU" altLang="zh-CN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закладу:</a:t>
            </a:r>
            <a:endParaRPr lang="ru-RU" altLang="zh-CN" sz="36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Внутрішня система забезпечення якості освіти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4000" b="1" dirty="0" smtClean="0"/>
              <a:t>Освітнє середовище</a:t>
            </a:r>
          </a:p>
          <a:p>
            <a:r>
              <a:rPr lang="uk-UA" sz="4000" b="1" dirty="0" smtClean="0"/>
              <a:t>Система оцінювання</a:t>
            </a:r>
          </a:p>
          <a:p>
            <a:r>
              <a:rPr lang="uk-UA" sz="4000" b="1" dirty="0" smtClean="0"/>
              <a:t>Педагогічна діяльність</a:t>
            </a:r>
          </a:p>
          <a:p>
            <a:r>
              <a:rPr lang="uk-UA" sz="4000" b="1" dirty="0" smtClean="0"/>
              <a:t>Управлінські процеси</a:t>
            </a:r>
            <a:endParaRPr lang="uk-UA" sz="4000" b="1" dirty="0"/>
          </a:p>
        </p:txBody>
      </p:sp>
    </p:spTree>
    <p:extLst>
      <p:ext uri="{BB962C8B-B14F-4D97-AF65-F5344CB8AC3E}">
        <p14:creationId xmlns:p14="http://schemas.microsoft.com/office/powerpoint/2010/main" val="1501219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Виховна робота</a:t>
            </a: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>
                <a:solidFill>
                  <a:srgbClr val="FF0000"/>
                </a:solidFill>
              </a:rPr>
              <a:t>День вишиванки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916832"/>
            <a:ext cx="2112308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16832"/>
            <a:ext cx="2371129" cy="237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053" y="3789040"/>
            <a:ext cx="2324672" cy="232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68" y="2067517"/>
            <a:ext cx="2496072" cy="249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422398"/>
            <a:ext cx="1512168" cy="195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68" y="4739858"/>
            <a:ext cx="2188501" cy="164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118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dirty="0" smtClean="0"/>
              <a:t>Свято матері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1"/>
            <a:ext cx="2952327" cy="221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0648"/>
            <a:ext cx="3288580" cy="246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930" y="3604636"/>
            <a:ext cx="3240360" cy="243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6" b="19773"/>
          <a:stretch/>
        </p:blipFill>
        <p:spPr bwMode="auto">
          <a:xfrm>
            <a:off x="3356968" y="1147054"/>
            <a:ext cx="1854000" cy="245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26997"/>
            <a:ext cx="3044666" cy="228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809" y="3745140"/>
            <a:ext cx="1717195" cy="228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742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22285"/>
            <a:ext cx="8229600" cy="1143000"/>
          </a:xfrm>
        </p:spPr>
        <p:txBody>
          <a:bodyPr/>
          <a:lstStyle/>
          <a:p>
            <a:r>
              <a:rPr lang="uk-UA" dirty="0" smtClean="0"/>
              <a:t>Тиждень духовності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18" y="1700808"/>
            <a:ext cx="2880320" cy="216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38" y="1340768"/>
            <a:ext cx="3024336" cy="22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849326"/>
            <a:ext cx="2936843" cy="220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239" y="3849326"/>
            <a:ext cx="3191749" cy="239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24744"/>
            <a:ext cx="2814108" cy="211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8216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Заходи національно-патріотичного       </a:t>
            </a:r>
            <a:br>
              <a:rPr lang="uk-UA" dirty="0" smtClean="0"/>
            </a:br>
            <a:r>
              <a:rPr lang="uk-UA" dirty="0"/>
              <a:t> </a:t>
            </a:r>
            <a:r>
              <a:rPr lang="uk-UA" dirty="0" smtClean="0"/>
              <a:t>         спрямування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25963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17204"/>
            <a:ext cx="2465766" cy="32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48494"/>
            <a:ext cx="2849894" cy="213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662" y="3954705"/>
            <a:ext cx="2637802" cy="263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91" y="1210743"/>
            <a:ext cx="2610526" cy="261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42" y="3501008"/>
            <a:ext cx="288032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0440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Акція Малюнки для ЗСУ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51559"/>
            <a:ext cx="3529575" cy="264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80852"/>
            <a:ext cx="3217540" cy="241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03694"/>
            <a:ext cx="2736304" cy="3648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8737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День гідності та свободи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340768"/>
            <a:ext cx="2629179" cy="350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2629179" cy="350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162" y="2492896"/>
            <a:ext cx="2696990" cy="359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5740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Шевченківські дні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85455"/>
            <a:ext cx="3563888" cy="267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74585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03" y="3948563"/>
            <a:ext cx="3186608" cy="255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77072"/>
            <a:ext cx="3576714" cy="268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498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День рідної мови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2987">
            <a:off x="5936977" y="3029242"/>
            <a:ext cx="2594919" cy="345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0149">
            <a:off x="395536" y="1348584"/>
            <a:ext cx="2952328" cy="393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348584"/>
            <a:ext cx="2978457" cy="223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251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Свято Миколая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76"/>
          <a:stretch/>
        </p:blipFill>
        <p:spPr bwMode="auto">
          <a:xfrm>
            <a:off x="2789309" y="3609446"/>
            <a:ext cx="4254966" cy="324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3672408" cy="275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36149"/>
            <a:ext cx="3600400" cy="270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146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/>
              <a:t>Стратегічні завдання:</a:t>
            </a:r>
            <a:br>
              <a:rPr lang="uk-UA" b="1" i="1" dirty="0" smtClean="0"/>
            </a:br>
            <a:endParaRPr lang="uk-UA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407421"/>
            <a:ext cx="7920880" cy="5494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2800" dirty="0">
                <a:latin typeface="Times New Roman"/>
                <a:ea typeface="Calibri"/>
                <a:cs typeface="Times New Roman"/>
              </a:rPr>
              <a:t>Надання якісних освітніх послуг</a:t>
            </a:r>
            <a:endParaRPr lang="uk-UA" sz="28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2800" dirty="0">
                <a:latin typeface="Times New Roman"/>
                <a:ea typeface="Calibri"/>
                <a:cs typeface="Times New Roman"/>
              </a:rPr>
              <a:t>Підтримка та розвиток обдарованих дітей</a:t>
            </a:r>
            <a:endParaRPr lang="uk-UA" sz="28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2800" dirty="0">
                <a:latin typeface="Times New Roman"/>
                <a:ea typeface="Calibri"/>
                <a:cs typeface="Times New Roman"/>
              </a:rPr>
              <a:t>Забезпечення доступного та якісного освітнього середовища</a:t>
            </a:r>
            <a:endParaRPr lang="uk-UA" sz="28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2800" dirty="0">
                <a:latin typeface="Times New Roman"/>
                <a:ea typeface="Calibri"/>
                <a:cs typeface="Times New Roman"/>
              </a:rPr>
              <a:t>Безпека та комфорт усіх учасників освітнього процесу</a:t>
            </a:r>
            <a:endParaRPr lang="uk-UA" sz="28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2800" dirty="0">
                <a:latin typeface="Times New Roman"/>
                <a:ea typeface="Calibri"/>
                <a:cs typeface="Times New Roman"/>
              </a:rPr>
              <a:t>Створення простору відпочинку та творчої самореалізації</a:t>
            </a:r>
            <a:endParaRPr lang="uk-UA" sz="28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Times New Roman"/>
              <a:buChar char="-"/>
            </a:pPr>
            <a:r>
              <a:rPr lang="uk-UA" sz="2800" dirty="0">
                <a:latin typeface="Times New Roman"/>
                <a:ea typeface="Calibri"/>
                <a:cs typeface="Times New Roman"/>
              </a:rPr>
              <a:t>Зміцнення здоров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’</a:t>
            </a:r>
            <a:r>
              <a:rPr lang="uk-UA" sz="2800" dirty="0">
                <a:latin typeface="Times New Roman"/>
                <a:ea typeface="Calibri"/>
                <a:cs typeface="Times New Roman"/>
              </a:rPr>
              <a:t>я та формування здорового способу життя</a:t>
            </a:r>
            <a:endParaRPr lang="uk-UA" sz="28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 </a:t>
            </a:r>
            <a:endParaRPr lang="uk-UA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99453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Заходи з безпеки життєдіяльності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5032"/>
            <a:ext cx="3600400" cy="270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24744"/>
            <a:ext cx="2472662" cy="329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773185"/>
            <a:ext cx="2449159" cy="32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9131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5659"/>
            <a:ext cx="3737180" cy="298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5659"/>
            <a:ext cx="3721596" cy="297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01008"/>
            <a:ext cx="3529166" cy="282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758" y="3395110"/>
            <a:ext cx="3661571" cy="292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3809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День захисту дітей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4153644" cy="311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5"/>
            <a:ext cx="4153644" cy="311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5226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Діяльність осередків допомоги ЗСУ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163338"/>
            <a:ext cx="3240360" cy="243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069" y="1166104"/>
            <a:ext cx="3236673" cy="242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806" y="3729463"/>
            <a:ext cx="2193632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29463"/>
            <a:ext cx="3528392" cy="264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8989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Прибирання  території навколо школи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633396" cy="2724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6792"/>
            <a:ext cx="4218796" cy="31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226" y="3933056"/>
            <a:ext cx="3600400" cy="270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8575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78098"/>
          </a:xfrm>
        </p:spPr>
        <p:txBody>
          <a:bodyPr/>
          <a:lstStyle/>
          <a:p>
            <a:pPr>
              <a:defRPr/>
            </a:pPr>
            <a:r>
              <a:rPr lang="uk-UA" dirty="0">
                <a:effectLst/>
                <a:latin typeface="Times New Roman" pitchFamily="18" charset="0"/>
                <a:cs typeface="Times New Roman" pitchFamily="18" charset="0"/>
              </a:rPr>
              <a:t>Нова українська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uk-UA" dirty="0">
                <a:effectLst/>
                <a:latin typeface="Times New Roman" pitchFamily="18" charset="0"/>
                <a:cs typeface="Times New Roman" pitchFamily="18" charset="0"/>
              </a:rPr>
              <a:t>кола</a:t>
            </a:r>
            <a:endParaRPr lang="ru-RU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80" y="936804"/>
            <a:ext cx="190500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51" y="915429"/>
            <a:ext cx="1944216" cy="259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710" y="3610222"/>
            <a:ext cx="2240660" cy="29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90587"/>
            <a:ext cx="190500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63415"/>
            <a:ext cx="2202219" cy="293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237" y="3577269"/>
            <a:ext cx="2248644" cy="299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20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xmlns="" id="{04C19EBC-26FE-4874-993D-276176DD4C6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483768" y="1988845"/>
            <a:ext cx="720080" cy="60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xmlns="" id="{EAB1798F-3D39-416D-AD10-2B62FD46E92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12160" y="1817870"/>
            <a:ext cx="3600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682"/>
            <a:ext cx="2578511" cy="343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36" y="2539656"/>
            <a:ext cx="2595321" cy="346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442" y="2568927"/>
            <a:ext cx="2576550" cy="343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4323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Нова українська школа</a:t>
            </a:r>
            <a:br>
              <a:rPr lang="uk-UA" dirty="0" smtClean="0"/>
            </a:br>
            <a:r>
              <a:rPr lang="uk-UA" dirty="0" smtClean="0"/>
              <a:t>Реалізація проєкту </a:t>
            </a:r>
            <a:br>
              <a:rPr lang="uk-UA" dirty="0" smtClean="0"/>
            </a:br>
            <a:r>
              <a:rPr lang="uk-UA" dirty="0" smtClean="0"/>
              <a:t>« Посади дерево, як згадку про себе»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941777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722313" y="332655"/>
            <a:ext cx="7772400" cy="1152129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chemeClr val="tx1"/>
                </a:solidFill>
              </a:rPr>
              <a:t>Школа майбутнього першокласника</a:t>
            </a:r>
            <a:endParaRPr lang="uk-UA" sz="36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2852607" cy="213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84784"/>
            <a:ext cx="3620719" cy="271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9040"/>
            <a:ext cx="3642037" cy="273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09120"/>
            <a:ext cx="2972647" cy="222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2064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50A1A41-AB00-4205-B06C-DFE0BFE4F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981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6CC0297-055D-4334-A30B-6E8017F46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270892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AFF4F19D-DAA9-4AF2-8CE1-4192DD782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8344" y="5281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D3C78A8-E9BF-4897-BD1B-0EACA12E7965}"/>
              </a:ext>
            </a:extLst>
          </p:cNvPr>
          <p:cNvSpPr/>
          <p:nvPr/>
        </p:nvSpPr>
        <p:spPr>
          <a:xfrm>
            <a:off x="179512" y="3829201"/>
            <a:ext cx="863375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«Дитинство – найважливіший період людського життя, не підготовка до майбутнього життя, а справжнє, яскраве, самобутнє, неповторне життя. І від того, яке було дитинство, хто вів дитину за руку в дитячі роки, що ввійшло до її розуму й серця з навколишнього світу, – від цього значною мірою залежить, якою людиною стане сьогоднішній малюк»</a:t>
            </a:r>
            <a:endParaRPr lang="uk-UA" sz="2400" b="1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391" y="404664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6953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90466"/>
          </a:xfrm>
        </p:spPr>
        <p:txBody>
          <a:bodyPr/>
          <a:lstStyle/>
          <a:p>
            <a:r>
              <a:rPr lang="uk-UA" dirty="0" smtClean="0"/>
              <a:t>Дякую за увагу!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66984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Нормативно-правове забезпечення діяльності закладу освіти</a:t>
            </a:r>
            <a:b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uk-UA" sz="1800" dirty="0" smtClean="0"/>
              <a:t>Конституція України</a:t>
            </a:r>
          </a:p>
          <a:p>
            <a:r>
              <a:rPr lang="uk-UA" sz="1800" dirty="0" smtClean="0"/>
              <a:t>Закон України « Про освіту»</a:t>
            </a:r>
          </a:p>
          <a:p>
            <a:r>
              <a:rPr lang="uk-UA" sz="1800" dirty="0" smtClean="0"/>
              <a:t>Закон України « Про повну загальну середню освіту»</a:t>
            </a:r>
          </a:p>
          <a:p>
            <a:pPr lvl="0"/>
            <a:r>
              <a:rPr lang="uk-UA" sz="1800" dirty="0">
                <a:solidFill>
                  <a:prstClr val="black"/>
                </a:solidFill>
              </a:rPr>
              <a:t>Закон України « Про </a:t>
            </a:r>
            <a:r>
              <a:rPr lang="uk-UA" sz="1800" dirty="0" smtClean="0">
                <a:solidFill>
                  <a:prstClr val="black"/>
                </a:solidFill>
              </a:rPr>
              <a:t>дошкільну  </a:t>
            </a:r>
            <a:r>
              <a:rPr lang="uk-UA" sz="1800" dirty="0">
                <a:solidFill>
                  <a:prstClr val="black"/>
                </a:solidFill>
              </a:rPr>
              <a:t>освіту</a:t>
            </a:r>
            <a:r>
              <a:rPr lang="uk-UA" sz="1800" dirty="0" smtClean="0">
                <a:solidFill>
                  <a:prstClr val="black"/>
                </a:solidFill>
              </a:rPr>
              <a:t>»</a:t>
            </a:r>
          </a:p>
          <a:p>
            <a:pPr lvl="0"/>
            <a:r>
              <a:rPr lang="uk-UA" sz="1800" dirty="0" smtClean="0">
                <a:solidFill>
                  <a:prstClr val="black"/>
                </a:solidFill>
              </a:rPr>
              <a:t>Закон « Про охорону Дитинства»</a:t>
            </a:r>
          </a:p>
          <a:p>
            <a:pPr lvl="0"/>
            <a:r>
              <a:rPr lang="uk-UA" sz="1800" dirty="0" err="1" smtClean="0">
                <a:solidFill>
                  <a:prstClr val="black"/>
                </a:solidFill>
              </a:rPr>
              <a:t>Консепція</a:t>
            </a:r>
            <a:r>
              <a:rPr lang="uk-UA" sz="1800" dirty="0" smtClean="0">
                <a:solidFill>
                  <a:prstClr val="black"/>
                </a:solidFill>
              </a:rPr>
              <a:t> національно – патріотичного виховання дітей та молоді</a:t>
            </a:r>
          </a:p>
          <a:p>
            <a:pPr lvl="0"/>
            <a:r>
              <a:rPr lang="uk-UA" sz="1800" dirty="0" err="1" smtClean="0">
                <a:solidFill>
                  <a:prstClr val="black"/>
                </a:solidFill>
              </a:rPr>
              <a:t>Консепція</a:t>
            </a:r>
            <a:r>
              <a:rPr lang="uk-UA" sz="1800" dirty="0" smtClean="0">
                <a:solidFill>
                  <a:prstClr val="black"/>
                </a:solidFill>
              </a:rPr>
              <a:t> НУШ</a:t>
            </a:r>
          </a:p>
          <a:p>
            <a:pPr lvl="0"/>
            <a:r>
              <a:rPr lang="uk-UA" sz="1800" dirty="0" smtClean="0">
                <a:solidFill>
                  <a:prstClr val="black"/>
                </a:solidFill>
              </a:rPr>
              <a:t>Конвенція про права дитини</a:t>
            </a:r>
          </a:p>
          <a:p>
            <a:pPr lvl="0"/>
            <a:r>
              <a:rPr lang="uk-UA" sz="1800" dirty="0" smtClean="0">
                <a:solidFill>
                  <a:prstClr val="black"/>
                </a:solidFill>
              </a:rPr>
              <a:t>Державний стандарту початкової загальної освіти </a:t>
            </a:r>
            <a:r>
              <a:rPr lang="uk-UA" sz="1800" dirty="0" err="1" smtClean="0">
                <a:solidFill>
                  <a:prstClr val="black"/>
                </a:solidFill>
              </a:rPr>
              <a:t>освіти</a:t>
            </a:r>
            <a:endParaRPr lang="uk-UA" sz="1800" dirty="0" smtClean="0">
              <a:solidFill>
                <a:prstClr val="black"/>
              </a:solidFill>
            </a:endParaRPr>
          </a:p>
          <a:p>
            <a:pPr lvl="0"/>
            <a:r>
              <a:rPr lang="uk-UA" sz="1800" dirty="0" smtClean="0">
                <a:solidFill>
                  <a:prstClr val="black"/>
                </a:solidFill>
              </a:rPr>
              <a:t>Державний стандарт дошкільної освіти</a:t>
            </a:r>
          </a:p>
          <a:p>
            <a:pPr lvl="0"/>
            <a:r>
              <a:rPr lang="uk-UA" sz="1800" dirty="0" smtClean="0">
                <a:solidFill>
                  <a:prstClr val="black"/>
                </a:solidFill>
              </a:rPr>
              <a:t>Статут закладу освіти</a:t>
            </a:r>
          </a:p>
          <a:p>
            <a:pPr lvl="0"/>
            <a:r>
              <a:rPr lang="uk-UA" sz="1800" dirty="0" smtClean="0">
                <a:solidFill>
                  <a:prstClr val="black"/>
                </a:solidFill>
              </a:rPr>
              <a:t>Правила внутрішнього трудового розпорядку</a:t>
            </a:r>
          </a:p>
          <a:p>
            <a:pPr lvl="0"/>
            <a:r>
              <a:rPr lang="uk-UA" sz="1800" dirty="0" smtClean="0">
                <a:solidFill>
                  <a:prstClr val="black"/>
                </a:solidFill>
              </a:rPr>
              <a:t>Посадові </a:t>
            </a:r>
            <a:r>
              <a:rPr lang="uk-UA" sz="1800" dirty="0" err="1" smtClean="0">
                <a:solidFill>
                  <a:prstClr val="black"/>
                </a:solidFill>
              </a:rPr>
              <a:t>обов</a:t>
            </a:r>
            <a:r>
              <a:rPr lang="en-US" sz="1800" dirty="0" smtClean="0">
                <a:solidFill>
                  <a:prstClr val="black"/>
                </a:solidFill>
              </a:rPr>
              <a:t>’</a:t>
            </a:r>
            <a:r>
              <a:rPr lang="uk-UA" sz="1800" dirty="0" err="1" smtClean="0">
                <a:solidFill>
                  <a:prstClr val="black"/>
                </a:solidFill>
              </a:rPr>
              <a:t>язки</a:t>
            </a:r>
            <a:r>
              <a:rPr lang="uk-UA" sz="1800" dirty="0" smtClean="0">
                <a:solidFill>
                  <a:prstClr val="black"/>
                </a:solidFill>
              </a:rPr>
              <a:t> керівника та всіх працівників закладу</a:t>
            </a:r>
            <a:endParaRPr lang="uk-UA" sz="1800" dirty="0">
              <a:solidFill>
                <a:prstClr val="black"/>
              </a:solidFill>
            </a:endParaRPr>
          </a:p>
          <a:p>
            <a:r>
              <a:rPr lang="uk-UA" sz="1800" dirty="0" smtClean="0"/>
              <a:t>Колективна угода</a:t>
            </a:r>
          </a:p>
          <a:p>
            <a:r>
              <a:rPr lang="uk-UA" sz="1800" dirty="0" smtClean="0"/>
              <a:t>Положення про звітування керівника закладу освіти</a:t>
            </a:r>
          </a:p>
          <a:p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2968236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r>
              <a:rPr lang="ru-RU" sz="3200" b="1" spc="-1" dirty="0">
                <a:solidFill>
                  <a:srgbClr val="FF0000"/>
                </a:solidFill>
                <a:latin typeface="Tahoma"/>
              </a:rPr>
              <a:t>У </a:t>
            </a:r>
            <a:r>
              <a:rPr lang="ru-RU" sz="3200" b="1" spc="-1" dirty="0" err="1">
                <a:solidFill>
                  <a:srgbClr val="FF0000"/>
                </a:solidFill>
                <a:latin typeface="Tahoma"/>
              </a:rPr>
              <a:t>школі</a:t>
            </a:r>
            <a:r>
              <a:rPr lang="ru-RU" sz="3200" b="1" spc="-1" dirty="0">
                <a:solidFill>
                  <a:srgbClr val="FF0000"/>
                </a:solidFill>
                <a:latin typeface="Tahoma"/>
              </a:rPr>
              <a:t> </a:t>
            </a:r>
            <a:r>
              <a:rPr lang="ru-RU" sz="3200" b="1" spc="-1" dirty="0" err="1">
                <a:solidFill>
                  <a:srgbClr val="FF0000"/>
                </a:solidFill>
                <a:latin typeface="Tahoma"/>
              </a:rPr>
              <a:t>створений</a:t>
            </a:r>
            <a:r>
              <a:rPr lang="ru-RU" sz="3200" b="1" spc="-1" dirty="0">
                <a:solidFill>
                  <a:srgbClr val="FF0000"/>
                </a:solidFill>
                <a:latin typeface="Tahoma"/>
              </a:rPr>
              <a:t> сайт закладу, де </a:t>
            </a:r>
            <a:r>
              <a:rPr lang="ru-RU" sz="3200" b="1" spc="-1" dirty="0" err="1">
                <a:solidFill>
                  <a:srgbClr val="FF0000"/>
                </a:solidFill>
                <a:latin typeface="Tahoma"/>
              </a:rPr>
              <a:t>висвітлюються</a:t>
            </a:r>
            <a:r>
              <a:rPr lang="ru-RU" sz="3200" b="1" spc="-1" dirty="0">
                <a:solidFill>
                  <a:srgbClr val="FF0000"/>
                </a:solidFill>
                <a:latin typeface="Tahoma"/>
              </a:rPr>
              <a:t> </a:t>
            </a:r>
            <a:r>
              <a:rPr lang="ru-RU" sz="3200" b="1" spc="-1" dirty="0" err="1">
                <a:solidFill>
                  <a:srgbClr val="FF0000"/>
                </a:solidFill>
                <a:latin typeface="Tahoma"/>
              </a:rPr>
              <a:t>важливі</a:t>
            </a:r>
            <a:r>
              <a:rPr lang="ru-RU" sz="3200" b="1" spc="-1" dirty="0">
                <a:solidFill>
                  <a:srgbClr val="FF0000"/>
                </a:solidFill>
                <a:latin typeface="Tahoma"/>
              </a:rPr>
              <a:t> </a:t>
            </a:r>
            <a:r>
              <a:rPr lang="ru-RU" sz="3200" b="1" spc="-1" dirty="0" err="1">
                <a:solidFill>
                  <a:srgbClr val="FF0000"/>
                </a:solidFill>
                <a:latin typeface="Tahoma"/>
              </a:rPr>
              <a:t>питання</a:t>
            </a:r>
            <a:r>
              <a:rPr lang="ru-RU" sz="3200" b="1" spc="-1" dirty="0">
                <a:solidFill>
                  <a:srgbClr val="FF0000"/>
                </a:solidFill>
                <a:latin typeface="Tahoma"/>
              </a:rPr>
              <a:t> </a:t>
            </a:r>
            <a:r>
              <a:rPr lang="ru-RU" sz="3200" b="1" spc="-1" dirty="0" err="1">
                <a:solidFill>
                  <a:srgbClr val="FF0000"/>
                </a:solidFill>
                <a:latin typeface="Tahoma"/>
              </a:rPr>
              <a:t>організації</a:t>
            </a:r>
            <a:r>
              <a:rPr lang="ru-RU" sz="3200" b="1" spc="-1" dirty="0">
                <a:solidFill>
                  <a:srgbClr val="FF0000"/>
                </a:solidFill>
                <a:latin typeface="Tahoma"/>
              </a:rPr>
              <a:t> </a:t>
            </a:r>
            <a:r>
              <a:rPr lang="ru-RU" sz="3200" b="1" spc="-1" dirty="0" err="1">
                <a:solidFill>
                  <a:srgbClr val="FF0000"/>
                </a:solidFill>
                <a:latin typeface="Tahoma"/>
              </a:rPr>
              <a:t>освітнього</a:t>
            </a:r>
            <a:r>
              <a:rPr lang="ru-RU" sz="3200" b="1" spc="-1" dirty="0">
                <a:solidFill>
                  <a:srgbClr val="FF0000"/>
                </a:solidFill>
                <a:latin typeface="Tahoma"/>
              </a:rPr>
              <a:t> </a:t>
            </a:r>
            <a:r>
              <a:rPr lang="ru-RU" sz="3200" b="1" spc="-1" dirty="0" err="1" smtClean="0">
                <a:solidFill>
                  <a:srgbClr val="FF0000"/>
                </a:solidFill>
                <a:latin typeface="Tahoma"/>
              </a:rPr>
              <a:t>процесу</a:t>
            </a:r>
            <a:r>
              <a:rPr lang="ru-RU" sz="3200" b="1" spc="-1" dirty="0" smtClean="0">
                <a:solidFill>
                  <a:srgbClr val="FF0000"/>
                </a:solidFill>
                <a:latin typeface="Tahoma"/>
              </a:rPr>
              <a:t/>
            </a:r>
            <a:br>
              <a:rPr lang="ru-RU" sz="3200" b="1" spc="-1" dirty="0" smtClean="0">
                <a:solidFill>
                  <a:srgbClr val="FF0000"/>
                </a:solidFill>
                <a:latin typeface="Tahoma"/>
              </a:rPr>
            </a:br>
            <a:r>
              <a:rPr lang="en-US" sz="3200" b="1" u="sng" spc="-1" dirty="0">
                <a:solidFill>
                  <a:srgbClr val="FF0000"/>
                </a:solidFill>
                <a:latin typeface="Tahoma"/>
              </a:rPr>
              <a:t>https://school80068.klasna.com/</a:t>
            </a:r>
            <a:r>
              <a:rPr lang="ru-RU" sz="3600" b="1" u="sng" spc="-1" dirty="0" smtClean="0">
                <a:solidFill>
                  <a:srgbClr val="FF0000"/>
                </a:solidFill>
                <a:latin typeface="Tahoma"/>
              </a:rPr>
              <a:t> </a:t>
            </a:r>
            <a:br>
              <a:rPr lang="ru-RU" sz="3600" b="1" u="sng" spc="-1" dirty="0" smtClean="0">
                <a:solidFill>
                  <a:srgbClr val="FF0000"/>
                </a:solidFill>
                <a:latin typeface="Tahoma"/>
              </a:rPr>
            </a:br>
            <a:endParaRPr lang="uk-UA" u="sng" dirty="0"/>
          </a:p>
        </p:txBody>
      </p:sp>
      <p:pic>
        <p:nvPicPr>
          <p:cNvPr id="7170" name="Picture 2" descr="C:\Users\Діброва школа\Downloads\IMG_20230526_1238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2420938"/>
            <a:ext cx="4940300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646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Матеріально-технічне забезпечення навчальних кабінетів закладу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484784"/>
            <a:ext cx="3672408" cy="275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7270"/>
            <a:ext cx="3888432" cy="291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73016"/>
            <a:ext cx="355251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828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3"/>
          <p:cNvGraphicFramePr/>
          <p:nvPr>
            <p:extLst>
              <p:ext uri="{D42A27DB-BD31-4B8C-83A1-F6EECF244321}">
                <p14:modId xmlns:p14="http://schemas.microsoft.com/office/powerpoint/2010/main" val="1437934122"/>
              </p:ext>
            </p:extLst>
          </p:nvPr>
        </p:nvGraphicFramePr>
        <p:xfrm>
          <a:off x="1071538" y="785794"/>
          <a:ext cx="7175734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3"/>
          <p:cNvGraphicFramePr/>
          <p:nvPr>
            <p:extLst>
              <p:ext uri="{D42A27DB-BD31-4B8C-83A1-F6EECF244321}">
                <p14:modId xmlns:p14="http://schemas.microsoft.com/office/powerpoint/2010/main" val="3154902312"/>
              </p:ext>
            </p:extLst>
          </p:nvPr>
        </p:nvGraphicFramePr>
        <p:xfrm>
          <a:off x="1071538" y="785794"/>
          <a:ext cx="7175734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585773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ce258affa6930bc79cb14bb31e9ccf519ad97d2"/>
</p:tagLst>
</file>

<file path=ppt/theme/theme1.xml><?xml version="1.0" encoding="utf-8"?>
<a:theme xmlns:a="http://schemas.openxmlformats.org/drawingml/2006/main" name="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4679</TotalTime>
  <Words>1806</Words>
  <Application>Microsoft Office PowerPoint</Application>
  <PresentationFormat>Экран (4:3)</PresentationFormat>
  <Paragraphs>220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Презентация PowerPoint</vt:lpstr>
      <vt:lpstr> Звіт  директора школи  Сікорської Ганни Іванівни за 2022 – 2023 н.р.</vt:lpstr>
      <vt:lpstr>Презентация PowerPoint</vt:lpstr>
      <vt:lpstr>Стратегічні завдання: </vt:lpstr>
      <vt:lpstr>Нормативно-правове забезпечення діяльності закладу освіти </vt:lpstr>
      <vt:lpstr>У школі створений сайт закладу, де висвітлюються важливі питання організації освітнього процесу https://school80068.klasna.com/  </vt:lpstr>
      <vt:lpstr>Матеріально-технічне забезпечення навчальних кабінетів закладу</vt:lpstr>
      <vt:lpstr>Презентация PowerPoint</vt:lpstr>
      <vt:lpstr>Презентация PowerPoint</vt:lpstr>
      <vt:lpstr>Індивідуальне та інклюзивне навчання</vt:lpstr>
      <vt:lpstr>Діти пільгових категорій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 закладі проводиться антибулінгова політика</vt:lpstr>
      <vt:lpstr>Профілактика булінгу в освітньому закладі</vt:lpstr>
      <vt:lpstr>Правила прийому дітей до школи </vt:lpstr>
      <vt:lpstr>Зарахування дітей до 5-12-х класів здійснюється за умови переводу дитини з одного навчального закладу до іншого.  Підставою для зарахування дитини є: </vt:lpstr>
      <vt:lpstr>Станом на 01.05.2023 року штатними  працівниками школа забезпечена на 100 % і складає 5 штатних педагогічних працівників. З них вчителів - сумісників 1. </vt:lpstr>
      <vt:lpstr>Якісний склад педагогічного колективу  </vt:lpstr>
      <vt:lpstr> Віковий склад педагогічних працівників </vt:lpstr>
      <vt:lpstr>Підвищення кваліфікації педпрацівників у 2022-2023 н.р.</vt:lpstr>
      <vt:lpstr>Презентация PowerPoint</vt:lpstr>
      <vt:lpstr>Засідання педагогічної ради</vt:lpstr>
      <vt:lpstr>Фінансова звітність</vt:lpstr>
      <vt:lpstr>Інформація про благодійну допомогу та кошти, отримані з інших джерел</vt:lpstr>
      <vt:lpstr>Внутрішня система забезпечення якості освіти</vt:lpstr>
      <vt:lpstr>Виховна робота</vt:lpstr>
      <vt:lpstr>Свято матері</vt:lpstr>
      <vt:lpstr>Тиждень духовності</vt:lpstr>
      <vt:lpstr>Заходи національно-патріотичного                  спрямування</vt:lpstr>
      <vt:lpstr>Акція Малюнки для ЗСУ</vt:lpstr>
      <vt:lpstr>День гідності та свободи</vt:lpstr>
      <vt:lpstr>Шевченківські дні</vt:lpstr>
      <vt:lpstr>День рідної мови</vt:lpstr>
      <vt:lpstr>Свято Миколая</vt:lpstr>
      <vt:lpstr>Заходи з безпеки життєдіяльності</vt:lpstr>
      <vt:lpstr>Презентация PowerPoint</vt:lpstr>
      <vt:lpstr>День захисту дітей</vt:lpstr>
      <vt:lpstr>Діяльність осередків допомоги ЗСУ</vt:lpstr>
      <vt:lpstr>Прибирання  території навколо школи</vt:lpstr>
      <vt:lpstr>Нова українська школа</vt:lpstr>
      <vt:lpstr>Нова українська школа Реалізація проєкту  « Посади дерево, як згадку про себе»</vt:lpstr>
      <vt:lpstr>Презентация PowerPoint</vt:lpstr>
      <vt:lpstr>Презентация PowerPoint</vt:lpstr>
      <vt:lpstr>Дякую за увагу!</vt:lpstr>
    </vt:vector>
  </TitlesOfParts>
  <Company>http://presentation-creation.ru/powerpoint-templates.html</Company>
  <LinksUpToDate>false</LinksUpToDate>
  <SharedDoc>false</SharedDoc>
  <HyperlinkBase>http://presentation-creation.ru/powerpoint-templates.html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Цветные квадраты</dc:title>
  <dc:creator>obstinate</dc:creator>
  <cp:lastModifiedBy>Діброва школа</cp:lastModifiedBy>
  <cp:revision>350</cp:revision>
  <cp:lastPrinted>2023-05-26T09:18:59Z</cp:lastPrinted>
  <dcterms:created xsi:type="dcterms:W3CDTF">2017-06-26T18:15:24Z</dcterms:created>
  <dcterms:modified xsi:type="dcterms:W3CDTF">2023-06-07T15:02:40Z</dcterms:modified>
</cp:coreProperties>
</file>